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sldIdLst>
    <p:sldId id="256" r:id="rId5"/>
    <p:sldId id="268" r:id="rId6"/>
    <p:sldId id="258" r:id="rId7"/>
    <p:sldId id="271" r:id="rId8"/>
    <p:sldId id="259" r:id="rId9"/>
    <p:sldId id="272" r:id="rId10"/>
    <p:sldId id="262" r:id="rId11"/>
    <p:sldId id="261"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C75D5"/>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103" d="100"/>
          <a:sy n="103" d="100"/>
        </p:scale>
        <p:origin x="176"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sv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0292D5-12E9-4AA6-9D9B-8CE65D034116}" type="datetimeFigureOut">
              <a:rPr lang="en-US" smtClean="0"/>
              <a:t>7/2/20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84A573-40E5-4FC7-A505-D01C054C546C}" type="slidenum">
              <a:rPr lang="en-US" smtClean="0"/>
              <a:t>‹#›</a:t>
            </a:fld>
            <a:endParaRPr lang="en-US"/>
          </a:p>
        </p:txBody>
      </p:sp>
    </p:spTree>
    <p:extLst>
      <p:ext uri="{BB962C8B-B14F-4D97-AF65-F5344CB8AC3E}">
        <p14:creationId xmlns:p14="http://schemas.microsoft.com/office/powerpoint/2010/main" val="3683882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FAFCF-4335-41EC-A00A-8B09A9DC4AE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2537684-AD77-4011-B0A7-0F0381F963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9079FC-6475-4A05-B79F-9FA283897649}"/>
              </a:ext>
            </a:extLst>
          </p:cNvPr>
          <p:cNvSpPr>
            <a:spLocks noGrp="1"/>
          </p:cNvSpPr>
          <p:nvPr>
            <p:ph type="dt" sz="half" idx="10"/>
          </p:nvPr>
        </p:nvSpPr>
        <p:spPr/>
        <p:txBody>
          <a:bodyPr/>
          <a:lstStyle/>
          <a:p>
            <a:fld id="{3BDEE50A-46D7-41A8-9107-72422B397B26}" type="datetime1">
              <a:rPr lang="en-US" smtClean="0"/>
              <a:t>7/2/20</a:t>
            </a:fld>
            <a:endParaRPr lang="en-US"/>
          </a:p>
        </p:txBody>
      </p:sp>
      <p:sp>
        <p:nvSpPr>
          <p:cNvPr id="5" name="Footer Placeholder 4">
            <a:extLst>
              <a:ext uri="{FF2B5EF4-FFF2-40B4-BE49-F238E27FC236}">
                <a16:creationId xmlns:a16="http://schemas.microsoft.com/office/drawing/2014/main" id="{1A0D59C8-BDD0-4D6B-974C-D7999F2413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C92FAA-D08D-44BC-9CD3-D5A565E99ADD}"/>
              </a:ext>
            </a:extLst>
          </p:cNvPr>
          <p:cNvSpPr>
            <a:spLocks noGrp="1"/>
          </p:cNvSpPr>
          <p:nvPr>
            <p:ph type="sldNum" sz="quarter" idx="12"/>
          </p:nvPr>
        </p:nvSpPr>
        <p:spPr>
          <a:xfrm>
            <a:off x="8610600" y="6070022"/>
            <a:ext cx="2743200" cy="365125"/>
          </a:xfrm>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1404150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89E58-7403-4BEF-B078-E29BDF8F5C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C87FDF0-FD7D-4CDF-B6E8-386A2045EFF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59BFF8-3546-4E42-A83E-BD42406E3EC0}"/>
              </a:ext>
            </a:extLst>
          </p:cNvPr>
          <p:cNvSpPr>
            <a:spLocks noGrp="1"/>
          </p:cNvSpPr>
          <p:nvPr>
            <p:ph type="dt" sz="half" idx="10"/>
          </p:nvPr>
        </p:nvSpPr>
        <p:spPr/>
        <p:txBody>
          <a:bodyPr/>
          <a:lstStyle/>
          <a:p>
            <a:fld id="{4CAD043C-4B29-4762-8C67-05BAB1DEB7A9}" type="datetime1">
              <a:rPr lang="en-US" smtClean="0"/>
              <a:t>7/2/20</a:t>
            </a:fld>
            <a:endParaRPr lang="en-US"/>
          </a:p>
        </p:txBody>
      </p:sp>
      <p:sp>
        <p:nvSpPr>
          <p:cNvPr id="5" name="Footer Placeholder 4">
            <a:extLst>
              <a:ext uri="{FF2B5EF4-FFF2-40B4-BE49-F238E27FC236}">
                <a16:creationId xmlns:a16="http://schemas.microsoft.com/office/drawing/2014/main" id="{20F0B05D-7549-4986-AC95-CA54D5AD76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7E5FBF-2871-4F33-A1C1-93984CA07311}"/>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1949380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74A3C8-F7C4-4BD3-BA94-B081841EAE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013D82E-DF32-4CC7-BE05-6D7EFB7C5EE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B6972D-0CE9-47D4-B461-E5FD5126A37F}"/>
              </a:ext>
            </a:extLst>
          </p:cNvPr>
          <p:cNvSpPr>
            <a:spLocks noGrp="1"/>
          </p:cNvSpPr>
          <p:nvPr>
            <p:ph type="dt" sz="half" idx="10"/>
          </p:nvPr>
        </p:nvSpPr>
        <p:spPr/>
        <p:txBody>
          <a:bodyPr/>
          <a:lstStyle/>
          <a:p>
            <a:fld id="{493452EA-CF5E-4421-84C3-A7DF78994CA2}" type="datetime1">
              <a:rPr lang="en-US" smtClean="0"/>
              <a:t>7/2/20</a:t>
            </a:fld>
            <a:endParaRPr lang="en-US"/>
          </a:p>
        </p:txBody>
      </p:sp>
      <p:sp>
        <p:nvSpPr>
          <p:cNvPr id="5" name="Footer Placeholder 4">
            <a:extLst>
              <a:ext uri="{FF2B5EF4-FFF2-40B4-BE49-F238E27FC236}">
                <a16:creationId xmlns:a16="http://schemas.microsoft.com/office/drawing/2014/main" id="{3A0C7DFC-0132-4857-AD32-0A68046421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7DB9C4-E09E-4B17-8B9B-F84ECBB60944}"/>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30735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40D44-0283-401C-A5A3-E1E7AC1593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052DD9-9936-4871-81F1-0B3ABC3613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85CB35-CCA0-4EC7-8950-D210C0FF3CA2}"/>
              </a:ext>
            </a:extLst>
          </p:cNvPr>
          <p:cNvSpPr>
            <a:spLocks noGrp="1"/>
          </p:cNvSpPr>
          <p:nvPr>
            <p:ph type="dt" sz="half" idx="10"/>
          </p:nvPr>
        </p:nvSpPr>
        <p:spPr/>
        <p:txBody>
          <a:bodyPr/>
          <a:lstStyle/>
          <a:p>
            <a:fld id="{7F65FB13-C140-43FC-9B8B-E7524F5ED2E4}" type="datetime1">
              <a:rPr lang="en-US" smtClean="0"/>
              <a:t>7/2/20</a:t>
            </a:fld>
            <a:endParaRPr lang="en-US"/>
          </a:p>
        </p:txBody>
      </p:sp>
      <p:sp>
        <p:nvSpPr>
          <p:cNvPr id="5" name="Footer Placeholder 4">
            <a:extLst>
              <a:ext uri="{FF2B5EF4-FFF2-40B4-BE49-F238E27FC236}">
                <a16:creationId xmlns:a16="http://schemas.microsoft.com/office/drawing/2014/main" id="{27BB1210-4BDA-4119-8705-80029F304B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59899D-84D7-443B-BA82-144B2DDCD9E9}"/>
              </a:ext>
            </a:extLst>
          </p:cNvPr>
          <p:cNvSpPr>
            <a:spLocks noGrp="1"/>
          </p:cNvSpPr>
          <p:nvPr>
            <p:ph type="sldNum" sz="quarter" idx="12"/>
          </p:nvPr>
        </p:nvSpPr>
        <p:spPr>
          <a:xfrm>
            <a:off x="8610600" y="6084094"/>
            <a:ext cx="2743200" cy="365125"/>
          </a:xfrm>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187153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1831D-41FF-4421-9844-7527BFE751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C1B138-7374-429F-A125-46D8D020BA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BD37BA0-2AF3-4A99-B8EE-570B4FD5C225}"/>
              </a:ext>
            </a:extLst>
          </p:cNvPr>
          <p:cNvSpPr>
            <a:spLocks noGrp="1"/>
          </p:cNvSpPr>
          <p:nvPr>
            <p:ph type="dt" sz="half" idx="10"/>
          </p:nvPr>
        </p:nvSpPr>
        <p:spPr/>
        <p:txBody>
          <a:bodyPr/>
          <a:lstStyle/>
          <a:p>
            <a:fld id="{F7FDB40C-C28E-4771-B338-8672B966CCF6}" type="datetime1">
              <a:rPr lang="en-US" smtClean="0"/>
              <a:t>7/2/20</a:t>
            </a:fld>
            <a:endParaRPr lang="en-US"/>
          </a:p>
        </p:txBody>
      </p:sp>
      <p:sp>
        <p:nvSpPr>
          <p:cNvPr id="5" name="Footer Placeholder 4">
            <a:extLst>
              <a:ext uri="{FF2B5EF4-FFF2-40B4-BE49-F238E27FC236}">
                <a16:creationId xmlns:a16="http://schemas.microsoft.com/office/drawing/2014/main" id="{2C14F171-4FF9-4ADD-9C61-BC1A7B7488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DA3E78-88CA-4DF8-B347-1051FC56EBBF}"/>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41114273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82497-1C1B-423A-AD1B-EADBC932D1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49AED-BADF-4409-AF30-DCCF737197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6F4B20-7F49-4C48-AAC9-2965F7F8E8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A58F486-2812-4192-AA1B-F7394544C645}"/>
              </a:ext>
            </a:extLst>
          </p:cNvPr>
          <p:cNvSpPr>
            <a:spLocks noGrp="1"/>
          </p:cNvSpPr>
          <p:nvPr>
            <p:ph type="dt" sz="half" idx="10"/>
          </p:nvPr>
        </p:nvSpPr>
        <p:spPr/>
        <p:txBody>
          <a:bodyPr/>
          <a:lstStyle/>
          <a:p>
            <a:fld id="{CFD034F0-3E88-4E7B-A0DA-F6F8E9D301B5}" type="datetime1">
              <a:rPr lang="en-US" smtClean="0"/>
              <a:t>7/2/20</a:t>
            </a:fld>
            <a:endParaRPr lang="en-US"/>
          </a:p>
        </p:txBody>
      </p:sp>
      <p:sp>
        <p:nvSpPr>
          <p:cNvPr id="6" name="Footer Placeholder 5">
            <a:extLst>
              <a:ext uri="{FF2B5EF4-FFF2-40B4-BE49-F238E27FC236}">
                <a16:creationId xmlns:a16="http://schemas.microsoft.com/office/drawing/2014/main" id="{B6E9F772-1F97-4C27-AAB5-232D7F99FE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E7AFEF-8E10-4380-B9A5-352AE4F5A901}"/>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2303053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FC7F7-5F67-44AC-BF1E-423560A0CC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DC98F4-7501-4F1D-8E5B-B5EA5125CD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A38778-976C-44FF-87C0-EC65BB8C8C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E6B928-461A-4551-9687-0952BDDFE4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E1A979-676D-4A5C-A89B-F3B0FC10F46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ED34510-F38C-42B2-9DB6-396B51B438A7}"/>
              </a:ext>
            </a:extLst>
          </p:cNvPr>
          <p:cNvSpPr>
            <a:spLocks noGrp="1"/>
          </p:cNvSpPr>
          <p:nvPr>
            <p:ph type="dt" sz="half" idx="10"/>
          </p:nvPr>
        </p:nvSpPr>
        <p:spPr/>
        <p:txBody>
          <a:bodyPr/>
          <a:lstStyle/>
          <a:p>
            <a:fld id="{ECB7C323-C73B-4485-BA67-738B3D0226CF}" type="datetime1">
              <a:rPr lang="en-US" smtClean="0"/>
              <a:t>7/2/20</a:t>
            </a:fld>
            <a:endParaRPr lang="en-US"/>
          </a:p>
        </p:txBody>
      </p:sp>
      <p:sp>
        <p:nvSpPr>
          <p:cNvPr id="8" name="Footer Placeholder 7">
            <a:extLst>
              <a:ext uri="{FF2B5EF4-FFF2-40B4-BE49-F238E27FC236}">
                <a16:creationId xmlns:a16="http://schemas.microsoft.com/office/drawing/2014/main" id="{72069F30-D907-47A5-A257-88480D9375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DD7DBF3-05B9-44C0-803C-860046F5F570}"/>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488297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3DAEA-DBA9-4D8C-9241-9AA3468F7C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8BC198-7041-4026-9C4B-523E12626E02}"/>
              </a:ext>
            </a:extLst>
          </p:cNvPr>
          <p:cNvSpPr>
            <a:spLocks noGrp="1"/>
          </p:cNvSpPr>
          <p:nvPr>
            <p:ph type="dt" sz="half" idx="10"/>
          </p:nvPr>
        </p:nvSpPr>
        <p:spPr/>
        <p:txBody>
          <a:bodyPr/>
          <a:lstStyle/>
          <a:p>
            <a:fld id="{02E78167-9B5E-49E4-A806-ADFED586E75A}" type="datetime1">
              <a:rPr lang="en-US" smtClean="0"/>
              <a:t>7/2/20</a:t>
            </a:fld>
            <a:endParaRPr lang="en-US"/>
          </a:p>
        </p:txBody>
      </p:sp>
      <p:sp>
        <p:nvSpPr>
          <p:cNvPr id="4" name="Footer Placeholder 3">
            <a:extLst>
              <a:ext uri="{FF2B5EF4-FFF2-40B4-BE49-F238E27FC236}">
                <a16:creationId xmlns:a16="http://schemas.microsoft.com/office/drawing/2014/main" id="{74C6B2DD-E8CB-4892-A63A-79098CB0DA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05BEEFD-9898-484F-AE20-1F6DB574AC39}"/>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2772032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E10157-D9BB-49C3-AFCF-BE26B9C39E9B}"/>
              </a:ext>
            </a:extLst>
          </p:cNvPr>
          <p:cNvSpPr>
            <a:spLocks noGrp="1"/>
          </p:cNvSpPr>
          <p:nvPr>
            <p:ph type="dt" sz="half" idx="10"/>
          </p:nvPr>
        </p:nvSpPr>
        <p:spPr/>
        <p:txBody>
          <a:bodyPr/>
          <a:lstStyle/>
          <a:p>
            <a:fld id="{ABB4C6A9-73D0-4B4C-A369-9EC52093A140}" type="datetime1">
              <a:rPr lang="en-US" smtClean="0"/>
              <a:t>7/2/20</a:t>
            </a:fld>
            <a:endParaRPr lang="en-US"/>
          </a:p>
        </p:txBody>
      </p:sp>
      <p:sp>
        <p:nvSpPr>
          <p:cNvPr id="3" name="Footer Placeholder 2">
            <a:extLst>
              <a:ext uri="{FF2B5EF4-FFF2-40B4-BE49-F238E27FC236}">
                <a16:creationId xmlns:a16="http://schemas.microsoft.com/office/drawing/2014/main" id="{90444AC7-1A73-4CFB-925F-62C8724B9A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DC39285-902F-4172-8B3F-6E5FDB8360C6}"/>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690206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18F7E-7CD9-47C8-9D71-0FD04E7292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4EFD3B7-7D48-4460-833B-4E34253EFF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FDD289-4F53-490E-900F-888E39B826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448DF4-958E-4D70-8613-AC16BE73C573}"/>
              </a:ext>
            </a:extLst>
          </p:cNvPr>
          <p:cNvSpPr>
            <a:spLocks noGrp="1"/>
          </p:cNvSpPr>
          <p:nvPr>
            <p:ph type="dt" sz="half" idx="10"/>
          </p:nvPr>
        </p:nvSpPr>
        <p:spPr/>
        <p:txBody>
          <a:bodyPr/>
          <a:lstStyle/>
          <a:p>
            <a:fld id="{4E590762-1B68-4C53-A2B8-825CC59297F3}" type="datetime1">
              <a:rPr lang="en-US" smtClean="0"/>
              <a:t>7/2/20</a:t>
            </a:fld>
            <a:endParaRPr lang="en-US"/>
          </a:p>
        </p:txBody>
      </p:sp>
      <p:sp>
        <p:nvSpPr>
          <p:cNvPr id="6" name="Footer Placeholder 5">
            <a:extLst>
              <a:ext uri="{FF2B5EF4-FFF2-40B4-BE49-F238E27FC236}">
                <a16:creationId xmlns:a16="http://schemas.microsoft.com/office/drawing/2014/main" id="{70241623-EF6B-4F03-A069-9561F73C11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DBF772-4066-4AA2-BD31-633A9BCDC51C}"/>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809331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F00F-0F03-4D05-ADD0-61E1A55145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48B5F0E-3EB2-4F42-81E5-DDF5D65A43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769BECE-6E8F-43F9-87DB-2EE9CFA240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C20725-F908-4E1D-B02E-6334F3EF8F17}"/>
              </a:ext>
            </a:extLst>
          </p:cNvPr>
          <p:cNvSpPr>
            <a:spLocks noGrp="1"/>
          </p:cNvSpPr>
          <p:nvPr>
            <p:ph type="dt" sz="half" idx="10"/>
          </p:nvPr>
        </p:nvSpPr>
        <p:spPr/>
        <p:txBody>
          <a:bodyPr/>
          <a:lstStyle/>
          <a:p>
            <a:fld id="{0C237A88-ACAA-4974-86E2-4F3DA87A783B}" type="datetime1">
              <a:rPr lang="en-US" smtClean="0"/>
              <a:t>7/2/20</a:t>
            </a:fld>
            <a:endParaRPr lang="en-US"/>
          </a:p>
        </p:txBody>
      </p:sp>
      <p:sp>
        <p:nvSpPr>
          <p:cNvPr id="6" name="Footer Placeholder 5">
            <a:extLst>
              <a:ext uri="{FF2B5EF4-FFF2-40B4-BE49-F238E27FC236}">
                <a16:creationId xmlns:a16="http://schemas.microsoft.com/office/drawing/2014/main" id="{639EFC56-ABA0-49C2-8E66-ABB32D2802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A0B353-AB37-455F-A435-4FD7CB9A39FD}"/>
              </a:ext>
            </a:extLst>
          </p:cNvPr>
          <p:cNvSpPr>
            <a:spLocks noGrp="1"/>
          </p:cNvSpPr>
          <p:nvPr>
            <p:ph type="sldNum" sz="quarter" idx="12"/>
          </p:nvPr>
        </p:nvSpPr>
        <p:spPr/>
        <p:txBody>
          <a:bodyPr/>
          <a:lstStyle/>
          <a:p>
            <a:fld id="{887FE027-31FB-4A1E-92BA-511346DB0406}" type="slidenum">
              <a:rPr lang="en-US" smtClean="0"/>
              <a:t>‹#›</a:t>
            </a:fld>
            <a:endParaRPr lang="en-US"/>
          </a:p>
        </p:txBody>
      </p:sp>
    </p:spTree>
    <p:extLst>
      <p:ext uri="{BB962C8B-B14F-4D97-AF65-F5344CB8AC3E}">
        <p14:creationId xmlns:p14="http://schemas.microsoft.com/office/powerpoint/2010/main" val="2704441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73259D-AE1E-427B-B1A7-944E212502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999C45-AA2A-47C1-964B-4828B0670B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DE7F6D-F07D-466E-ADF5-AEC534BA05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EEBAEA-5E7D-4343-B4F2-96004B7F3C15}" type="datetime1">
              <a:rPr lang="en-US" smtClean="0"/>
              <a:t>7/2/20</a:t>
            </a:fld>
            <a:endParaRPr lang="en-US"/>
          </a:p>
        </p:txBody>
      </p:sp>
      <p:sp>
        <p:nvSpPr>
          <p:cNvPr id="5" name="Footer Placeholder 4">
            <a:extLst>
              <a:ext uri="{FF2B5EF4-FFF2-40B4-BE49-F238E27FC236}">
                <a16:creationId xmlns:a16="http://schemas.microsoft.com/office/drawing/2014/main" id="{13A99A01-061D-417C-BD9F-56B5F8BE0F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62E024C-2D0C-47B3-BD1E-FF87F7F733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7FE027-31FB-4A1E-92BA-511346DB0406}" type="slidenum">
              <a:rPr lang="en-US" smtClean="0"/>
              <a:t>‹#›</a:t>
            </a:fld>
            <a:endParaRPr lang="en-US"/>
          </a:p>
        </p:txBody>
      </p:sp>
    </p:spTree>
    <p:extLst>
      <p:ext uri="{BB962C8B-B14F-4D97-AF65-F5344CB8AC3E}">
        <p14:creationId xmlns:p14="http://schemas.microsoft.com/office/powerpoint/2010/main" val="15219646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audio" Target="../media/media4.m4a"/><Relationship Id="rId3" Type="http://schemas.microsoft.com/office/2007/relationships/media" Target="../media/media2.m4a"/><Relationship Id="rId7" Type="http://schemas.microsoft.com/office/2007/relationships/media" Target="../media/media4.m4a"/><Relationship Id="rId12" Type="http://schemas.openxmlformats.org/officeDocument/2006/relationships/image" Target="../media/image1.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audio" Target="../media/media3.m4a"/><Relationship Id="rId11" Type="http://schemas.openxmlformats.org/officeDocument/2006/relationships/slideLayout" Target="../slideLayouts/slideLayout2.xml"/><Relationship Id="rId5" Type="http://schemas.microsoft.com/office/2007/relationships/media" Target="../media/media3.m4a"/><Relationship Id="rId10" Type="http://schemas.openxmlformats.org/officeDocument/2006/relationships/audio" Target="../media/media5.m4a"/><Relationship Id="rId4" Type="http://schemas.openxmlformats.org/officeDocument/2006/relationships/audio" Target="../media/media2.m4a"/><Relationship Id="rId9" Type="http://schemas.microsoft.com/office/2007/relationships/media" Target="../media/media5.m4a"/></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7.m4a"/><Relationship Id="rId7"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audio" Target="../media/media8.m4a"/><Relationship Id="rId5" Type="http://schemas.microsoft.com/office/2007/relationships/media" Target="../media/media8.m4a"/><Relationship Id="rId4" Type="http://schemas.openxmlformats.org/officeDocument/2006/relationships/audio" Target="../media/media7.m4a"/></Relationships>
</file>

<file path=ppt/slides/_rels/slide5.xml.rels><?xml version="1.0" encoding="UTF-8" standalone="yes"?>
<Relationships xmlns="http://schemas.openxmlformats.org/package/2006/relationships"><Relationship Id="rId8" Type="http://schemas.openxmlformats.org/officeDocument/2006/relationships/audio" Target="../media/media12.m4a"/><Relationship Id="rId3" Type="http://schemas.microsoft.com/office/2007/relationships/media" Target="../media/media10.m4a"/><Relationship Id="rId7" Type="http://schemas.microsoft.com/office/2007/relationships/media" Target="../media/media12.m4a"/><Relationship Id="rId12" Type="http://schemas.openxmlformats.org/officeDocument/2006/relationships/image" Target="../media/image3.sv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audio" Target="../media/media11.m4a"/><Relationship Id="rId11" Type="http://schemas.openxmlformats.org/officeDocument/2006/relationships/image" Target="../media/image2.png"/><Relationship Id="rId5" Type="http://schemas.microsoft.com/office/2007/relationships/media" Target="../media/media11.m4a"/><Relationship Id="rId10" Type="http://schemas.openxmlformats.org/officeDocument/2006/relationships/image" Target="../media/image1.png"/><Relationship Id="rId4" Type="http://schemas.openxmlformats.org/officeDocument/2006/relationships/audio" Target="../media/media10.m4a"/><Relationship Id="rId9"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audio" Target="../media/media16.m4a"/><Relationship Id="rId3" Type="http://schemas.microsoft.com/office/2007/relationships/media" Target="../media/media14.m4a"/><Relationship Id="rId7" Type="http://schemas.microsoft.com/office/2007/relationships/media" Target="../media/media16.m4a"/><Relationship Id="rId12" Type="http://schemas.openxmlformats.org/officeDocument/2006/relationships/image" Target="../media/image3.sv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audio" Target="../media/media15.m4a"/><Relationship Id="rId11" Type="http://schemas.openxmlformats.org/officeDocument/2006/relationships/image" Target="../media/image2.png"/><Relationship Id="rId5" Type="http://schemas.microsoft.com/office/2007/relationships/media" Target="../media/media15.m4a"/><Relationship Id="rId10" Type="http://schemas.openxmlformats.org/officeDocument/2006/relationships/image" Target="../media/image1.png"/><Relationship Id="rId4" Type="http://schemas.openxmlformats.org/officeDocument/2006/relationships/audio" Target="../media/media14.m4a"/><Relationship Id="rId9"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3.sv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9F80D9-DC15-4647-AB5F-52176111C607}"/>
              </a:ext>
            </a:extLst>
          </p:cNvPr>
          <p:cNvSpPr>
            <a:spLocks noGrp="1"/>
          </p:cNvSpPr>
          <p:nvPr>
            <p:ph type="ctrTitle"/>
          </p:nvPr>
        </p:nvSpPr>
        <p:spPr>
          <a:xfrm>
            <a:off x="1524000" y="1122362"/>
            <a:ext cx="9144000" cy="2840037"/>
          </a:xfrm>
        </p:spPr>
        <p:txBody>
          <a:bodyPr>
            <a:normAutofit/>
          </a:bodyPr>
          <a:lstStyle/>
          <a:p>
            <a:r>
              <a:rPr lang="en-US" sz="5800" dirty="0"/>
              <a:t>Q&amp;A 02.07.2020</a:t>
            </a:r>
          </a:p>
        </p:txBody>
      </p:sp>
      <p:sp>
        <p:nvSpPr>
          <p:cNvPr id="3" name="Subtitle 2">
            <a:extLst>
              <a:ext uri="{FF2B5EF4-FFF2-40B4-BE49-F238E27FC236}">
                <a16:creationId xmlns:a16="http://schemas.microsoft.com/office/drawing/2014/main" id="{EBE98C55-3219-418F-A119-33764C6FEDA2}"/>
              </a:ext>
            </a:extLst>
          </p:cNvPr>
          <p:cNvSpPr>
            <a:spLocks noGrp="1"/>
          </p:cNvSpPr>
          <p:nvPr>
            <p:ph type="subTitle" idx="1"/>
          </p:nvPr>
        </p:nvSpPr>
        <p:spPr>
          <a:xfrm>
            <a:off x="1524000" y="4256436"/>
            <a:ext cx="9144000" cy="1600818"/>
          </a:xfrm>
        </p:spPr>
        <p:txBody>
          <a:bodyPr>
            <a:normAutofit/>
          </a:bodyPr>
          <a:lstStyle/>
          <a:p>
            <a:r>
              <a:rPr lang="en-US" dirty="0">
                <a:solidFill>
                  <a:schemeClr val="accent1">
                    <a:lumMod val="60000"/>
                    <a:lumOff val="40000"/>
                  </a:schemeClr>
                </a:solidFill>
              </a:rPr>
              <a:t>In this section, all your questions have been categorized to be answered more efficiently.</a:t>
            </a:r>
          </a:p>
        </p:txBody>
      </p:sp>
      <p:cxnSp>
        <p:nvCxnSpPr>
          <p:cNvPr id="12" name="Straight Connector 11">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8D164410-BC44-4BD9-8454-3531CAA7626C}"/>
              </a:ext>
            </a:extLst>
          </p:cNvPr>
          <p:cNvSpPr>
            <a:spLocks noGrp="1"/>
          </p:cNvSpPr>
          <p:nvPr>
            <p:ph type="sldNum" sz="quarter" idx="12"/>
          </p:nvPr>
        </p:nvSpPr>
        <p:spPr/>
        <p:txBody>
          <a:bodyPr/>
          <a:lstStyle/>
          <a:p>
            <a:fld id="{887FE027-31FB-4A1E-92BA-511346DB0406}" type="slidenum">
              <a:rPr lang="en-US" smtClean="0"/>
              <a:t>1</a:t>
            </a:fld>
            <a:endParaRPr lang="en-US"/>
          </a:p>
        </p:txBody>
      </p:sp>
    </p:spTree>
    <p:extLst>
      <p:ext uri="{BB962C8B-B14F-4D97-AF65-F5344CB8AC3E}">
        <p14:creationId xmlns:p14="http://schemas.microsoft.com/office/powerpoint/2010/main" val="267406874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661C38-A3E7-4B1C-816D-C2ED6E6E2815}"/>
              </a:ext>
            </a:extLst>
          </p:cNvPr>
          <p:cNvSpPr>
            <a:spLocks noGrp="1"/>
          </p:cNvSpPr>
          <p:nvPr>
            <p:ph type="title"/>
          </p:nvPr>
        </p:nvSpPr>
        <p:spPr>
          <a:xfrm>
            <a:off x="838200" y="631825"/>
            <a:ext cx="10515600" cy="1325563"/>
          </a:xfrm>
        </p:spPr>
        <p:txBody>
          <a:bodyPr>
            <a:normAutofit/>
          </a:bodyPr>
          <a:lstStyle/>
          <a:p>
            <a:r>
              <a:rPr lang="es-MX" b="1" dirty="0" err="1">
                <a:solidFill>
                  <a:srgbClr val="AC75D5"/>
                </a:solidFill>
              </a:rPr>
              <a:t>Others</a:t>
            </a:r>
            <a:endParaRPr lang="en-US" b="1" dirty="0">
              <a:solidFill>
                <a:srgbClr val="AC75D5"/>
              </a:solidFill>
            </a:endParaRPr>
          </a:p>
        </p:txBody>
      </p:sp>
      <p:cxnSp>
        <p:nvCxnSpPr>
          <p:cNvPr id="11" name="Straight Connector 10">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488C3B9-029A-4630-B76A-56A719D91361}"/>
              </a:ext>
            </a:extLst>
          </p:cNvPr>
          <p:cNvSpPr>
            <a:spLocks noGrp="1"/>
          </p:cNvSpPr>
          <p:nvPr>
            <p:ph idx="1"/>
          </p:nvPr>
        </p:nvSpPr>
        <p:spPr>
          <a:xfrm>
            <a:off x="838200" y="2269173"/>
            <a:ext cx="9393195" cy="3659988"/>
          </a:xfrm>
        </p:spPr>
        <p:txBody>
          <a:bodyPr>
            <a:normAutofit/>
          </a:bodyPr>
          <a:lstStyle/>
          <a:p>
            <a:r>
              <a:rPr lang="en-US" sz="2400" dirty="0">
                <a:solidFill>
                  <a:schemeClr val="bg1"/>
                </a:solidFill>
              </a:rPr>
              <a:t>Can you explain a bit more about the slides of polymer behavior?-</a:t>
            </a:r>
            <a:r>
              <a:rPr lang="es-419" sz="2400" i="1" dirty="0">
                <a:solidFill>
                  <a:schemeClr val="bg1"/>
                </a:solidFill>
              </a:rPr>
              <a:t>Constanza Álvarez López</a:t>
            </a:r>
            <a:r>
              <a:rPr lang="en-US" sz="2400" i="1" dirty="0">
                <a:solidFill>
                  <a:schemeClr val="bg1"/>
                </a:solidFill>
              </a:rPr>
              <a:t>-</a:t>
            </a:r>
          </a:p>
          <a:p>
            <a:r>
              <a:rPr lang="en-US" sz="2400" dirty="0">
                <a:solidFill>
                  <a:schemeClr val="bg1"/>
                </a:solidFill>
              </a:rPr>
              <a:t>I didn't understand how Starch is different from Glucose? The figure only shows a H and OH angle is different!-</a:t>
            </a:r>
            <a:r>
              <a:rPr lang="es-419" sz="2400" i="1" dirty="0">
                <a:solidFill>
                  <a:schemeClr val="bg1"/>
                </a:solidFill>
              </a:rPr>
              <a:t>Javid </a:t>
            </a:r>
            <a:r>
              <a:rPr lang="es-419" sz="2400" i="1" dirty="0" err="1">
                <a:solidFill>
                  <a:schemeClr val="bg1"/>
                </a:solidFill>
              </a:rPr>
              <a:t>Azimi</a:t>
            </a:r>
            <a:r>
              <a:rPr lang="es-419" sz="2400" i="1" dirty="0">
                <a:solidFill>
                  <a:schemeClr val="bg1"/>
                </a:solidFill>
              </a:rPr>
              <a:t> </a:t>
            </a:r>
            <a:r>
              <a:rPr lang="es-419" sz="2400" i="1" dirty="0" err="1">
                <a:solidFill>
                  <a:schemeClr val="bg1"/>
                </a:solidFill>
              </a:rPr>
              <a:t>Boulali</a:t>
            </a:r>
            <a:r>
              <a:rPr lang="en-US" sz="2400" i="1" dirty="0">
                <a:solidFill>
                  <a:schemeClr val="bg1"/>
                </a:solidFill>
              </a:rPr>
              <a:t>-</a:t>
            </a:r>
          </a:p>
          <a:p>
            <a:r>
              <a:rPr lang="en-US" sz="2400" dirty="0">
                <a:solidFill>
                  <a:schemeClr val="bg1"/>
                </a:solidFill>
              </a:rPr>
              <a:t>"Photopolymerization can be considered as polymerization by </a:t>
            </a:r>
            <a:r>
              <a:rPr lang="en-US" sz="2400" dirty="0" err="1">
                <a:solidFill>
                  <a:schemeClr val="bg1"/>
                </a:solidFill>
              </a:rPr>
              <a:t>catalist</a:t>
            </a:r>
            <a:r>
              <a:rPr lang="en-US" sz="2400" dirty="0">
                <a:solidFill>
                  <a:schemeClr val="bg1"/>
                </a:solidFill>
              </a:rPr>
              <a:t>?, where the catalyst is activated with light. In my thesis I am interested in the flexibility of polymer chains, could we talk about the Kuhn segments and the arrangement of crystallites?“-</a:t>
            </a:r>
            <a:r>
              <a:rPr lang="es-419" sz="2400" i="1" dirty="0">
                <a:solidFill>
                  <a:schemeClr val="bg1"/>
                </a:solidFill>
              </a:rPr>
              <a:t>Antonio </a:t>
            </a:r>
            <a:r>
              <a:rPr lang="es-419" sz="2400" i="1" dirty="0" err="1">
                <a:solidFill>
                  <a:schemeClr val="bg1"/>
                </a:solidFill>
              </a:rPr>
              <a:t>Osamu</a:t>
            </a:r>
            <a:r>
              <a:rPr lang="es-419" sz="2400" i="1" dirty="0">
                <a:solidFill>
                  <a:schemeClr val="bg1"/>
                </a:solidFill>
              </a:rPr>
              <a:t> </a:t>
            </a:r>
            <a:r>
              <a:rPr lang="es-419" sz="2400" i="1" dirty="0" err="1">
                <a:solidFill>
                  <a:schemeClr val="bg1"/>
                </a:solidFill>
              </a:rPr>
              <a:t>Katagiri</a:t>
            </a:r>
            <a:r>
              <a:rPr lang="es-419" sz="2400" i="1" dirty="0">
                <a:solidFill>
                  <a:schemeClr val="bg1"/>
                </a:solidFill>
              </a:rPr>
              <a:t> Tanaka</a:t>
            </a:r>
            <a:endParaRPr lang="en-US" sz="2400" i="1" dirty="0">
              <a:solidFill>
                <a:schemeClr val="bg1"/>
              </a:solidFill>
            </a:endParaRPr>
          </a:p>
          <a:p>
            <a:endParaRPr lang="en-US" sz="2400" i="1" dirty="0">
              <a:solidFill>
                <a:srgbClr val="FFFF00"/>
              </a:solidFill>
            </a:endParaRPr>
          </a:p>
          <a:p>
            <a:endParaRPr lang="en-US" sz="2400" i="1" dirty="0">
              <a:solidFill>
                <a:srgbClr val="FFFF00"/>
              </a:solidFill>
            </a:endParaRPr>
          </a:p>
          <a:p>
            <a:endParaRPr lang="en-US" sz="2400" i="1" dirty="0">
              <a:solidFill>
                <a:srgbClr val="FFFF00"/>
              </a:solidFill>
            </a:endParaRPr>
          </a:p>
          <a:p>
            <a:endParaRPr lang="en-US" sz="2400" dirty="0">
              <a:solidFill>
                <a:schemeClr val="bg1"/>
              </a:solidFill>
            </a:endParaRPr>
          </a:p>
        </p:txBody>
      </p:sp>
      <p:sp>
        <p:nvSpPr>
          <p:cNvPr id="4" name="Slide Number Placeholder 3">
            <a:extLst>
              <a:ext uri="{FF2B5EF4-FFF2-40B4-BE49-F238E27FC236}">
                <a16:creationId xmlns:a16="http://schemas.microsoft.com/office/drawing/2014/main" id="{D82120DA-52DE-4DB6-8EB7-08A4567DF210}"/>
              </a:ext>
            </a:extLst>
          </p:cNvPr>
          <p:cNvSpPr>
            <a:spLocks noGrp="1"/>
          </p:cNvSpPr>
          <p:nvPr>
            <p:ph type="sldNum" sz="quarter" idx="12"/>
          </p:nvPr>
        </p:nvSpPr>
        <p:spPr>
          <a:xfrm>
            <a:off x="8610600" y="6077585"/>
            <a:ext cx="2743200" cy="365125"/>
          </a:xfrm>
        </p:spPr>
        <p:txBody>
          <a:bodyPr>
            <a:normAutofit/>
          </a:bodyPr>
          <a:lstStyle/>
          <a:p>
            <a:pPr>
              <a:spcAft>
                <a:spcPts val="600"/>
              </a:spcAft>
            </a:pPr>
            <a:fld id="{887FE027-31FB-4A1E-92BA-511346DB0406}" type="slidenum">
              <a:rPr lang="en-US">
                <a:solidFill>
                  <a:schemeClr val="bg1"/>
                </a:solidFill>
              </a:rPr>
              <a:pPr>
                <a:spcAft>
                  <a:spcPts val="600"/>
                </a:spcAft>
              </a:pPr>
              <a:t>10</a:t>
            </a:fld>
            <a:endParaRPr lang="en-US">
              <a:solidFill>
                <a:schemeClr val="bg1"/>
              </a:solidFill>
            </a:endParaRPr>
          </a:p>
        </p:txBody>
      </p:sp>
      <p:pic>
        <p:nvPicPr>
          <p:cNvPr id="7" name="Graphic 6" descr="Professor">
            <a:extLst>
              <a:ext uri="{FF2B5EF4-FFF2-40B4-BE49-F238E27FC236}">
                <a16:creationId xmlns:a16="http://schemas.microsoft.com/office/drawing/2014/main" id="{51936C11-A125-2D40-B9C2-B76C7EF46FA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22807" y="2392164"/>
            <a:ext cx="595730" cy="595730"/>
          </a:xfrm>
          <a:prstGeom prst="rect">
            <a:avLst/>
          </a:prstGeom>
        </p:spPr>
      </p:pic>
      <p:pic>
        <p:nvPicPr>
          <p:cNvPr id="8" name="Graphic 7" descr="Professor">
            <a:extLst>
              <a:ext uri="{FF2B5EF4-FFF2-40B4-BE49-F238E27FC236}">
                <a16:creationId xmlns:a16="http://schemas.microsoft.com/office/drawing/2014/main" id="{EB1B3E42-332F-204D-BBA7-65EF87B23DD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758070" y="3400771"/>
            <a:ext cx="595730" cy="595730"/>
          </a:xfrm>
          <a:prstGeom prst="rect">
            <a:avLst/>
          </a:prstGeom>
        </p:spPr>
      </p:pic>
      <p:pic>
        <p:nvPicPr>
          <p:cNvPr id="10" name="Graphic 9" descr="Professor">
            <a:extLst>
              <a:ext uri="{FF2B5EF4-FFF2-40B4-BE49-F238E27FC236}">
                <a16:creationId xmlns:a16="http://schemas.microsoft.com/office/drawing/2014/main" id="{7813AD8D-C7BF-6945-910A-6195C8294D0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22398" y="4491619"/>
            <a:ext cx="595730" cy="595730"/>
          </a:xfrm>
          <a:prstGeom prst="rect">
            <a:avLst/>
          </a:prstGeom>
        </p:spPr>
      </p:pic>
    </p:spTree>
    <p:extLst>
      <p:ext uri="{BB962C8B-B14F-4D97-AF65-F5344CB8AC3E}">
        <p14:creationId xmlns:p14="http://schemas.microsoft.com/office/powerpoint/2010/main" val="3260923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1F0D8C-049D-486F-9277-83838D0F2295}"/>
              </a:ext>
            </a:extLst>
          </p:cNvPr>
          <p:cNvSpPr>
            <a:spLocks noGrp="1"/>
          </p:cNvSpPr>
          <p:nvPr>
            <p:ph type="title"/>
          </p:nvPr>
        </p:nvSpPr>
        <p:spPr>
          <a:xfrm>
            <a:off x="838200" y="1129284"/>
            <a:ext cx="4114800" cy="4599432"/>
          </a:xfrm>
        </p:spPr>
        <p:txBody>
          <a:bodyPr anchor="ctr">
            <a:normAutofit/>
          </a:bodyPr>
          <a:lstStyle/>
          <a:p>
            <a:r>
              <a:rPr lang="es-MX" sz="4800" dirty="0" err="1">
                <a:solidFill>
                  <a:schemeClr val="bg1"/>
                </a:solidFill>
              </a:rPr>
              <a:t>Categories</a:t>
            </a:r>
            <a:endParaRPr lang="en-US" sz="4800" dirty="0">
              <a:solidFill>
                <a:schemeClr val="bg1"/>
              </a:solidFill>
            </a:endParaRPr>
          </a:p>
        </p:txBody>
      </p:sp>
      <p:sp>
        <p:nvSpPr>
          <p:cNvPr id="3" name="Content Placeholder 2">
            <a:extLst>
              <a:ext uri="{FF2B5EF4-FFF2-40B4-BE49-F238E27FC236}">
                <a16:creationId xmlns:a16="http://schemas.microsoft.com/office/drawing/2014/main" id="{41AB607B-95EE-4B83-BE89-60D7BA1B6204}"/>
              </a:ext>
            </a:extLst>
          </p:cNvPr>
          <p:cNvSpPr>
            <a:spLocks noGrp="1"/>
          </p:cNvSpPr>
          <p:nvPr>
            <p:ph idx="1"/>
          </p:nvPr>
        </p:nvSpPr>
        <p:spPr>
          <a:xfrm>
            <a:off x="5936104" y="1131482"/>
            <a:ext cx="5417695" cy="4595037"/>
          </a:xfrm>
        </p:spPr>
        <p:txBody>
          <a:bodyPr anchor="ctr">
            <a:normAutofit/>
          </a:bodyPr>
          <a:lstStyle/>
          <a:p>
            <a:r>
              <a:rPr lang="en-US" sz="2400" b="1" dirty="0">
                <a:solidFill>
                  <a:schemeClr val="accent6">
                    <a:lumMod val="60000"/>
                    <a:lumOff val="40000"/>
                  </a:schemeClr>
                </a:solidFill>
              </a:rPr>
              <a:t>Polymers: Chemical nature</a:t>
            </a:r>
          </a:p>
          <a:p>
            <a:r>
              <a:rPr lang="en-US" sz="2400" b="1" dirty="0">
                <a:solidFill>
                  <a:schemeClr val="accent5">
                    <a:lumMod val="60000"/>
                    <a:lumOff val="40000"/>
                  </a:schemeClr>
                </a:solidFill>
              </a:rPr>
              <a:t>Polymer synthesis </a:t>
            </a:r>
          </a:p>
          <a:p>
            <a:r>
              <a:rPr lang="es-MX" sz="2400" b="1" dirty="0" err="1">
                <a:solidFill>
                  <a:schemeClr val="accent4">
                    <a:lumMod val="60000"/>
                    <a:lumOff val="40000"/>
                  </a:schemeClr>
                </a:solidFill>
              </a:rPr>
              <a:t>About</a:t>
            </a:r>
            <a:r>
              <a:rPr lang="es-MX" sz="2400" b="1" dirty="0">
                <a:solidFill>
                  <a:schemeClr val="accent4">
                    <a:lumMod val="60000"/>
                    <a:lumOff val="40000"/>
                  </a:schemeClr>
                </a:solidFill>
              </a:rPr>
              <a:t> Pellets</a:t>
            </a:r>
            <a:endParaRPr lang="en-US" sz="2400" b="1" dirty="0">
              <a:solidFill>
                <a:schemeClr val="accent2">
                  <a:lumMod val="60000"/>
                  <a:lumOff val="40000"/>
                </a:schemeClr>
              </a:solidFill>
            </a:endParaRPr>
          </a:p>
          <a:p>
            <a:r>
              <a:rPr lang="en-US" sz="2400" b="1" dirty="0">
                <a:solidFill>
                  <a:schemeClr val="bg1"/>
                </a:solidFill>
              </a:rPr>
              <a:t>Targeting molecular weight</a:t>
            </a:r>
          </a:p>
          <a:p>
            <a:r>
              <a:rPr lang="es-MX" sz="2400" b="1" dirty="0">
                <a:solidFill>
                  <a:srgbClr val="00B0F0"/>
                </a:solidFill>
              </a:rPr>
              <a:t>P</a:t>
            </a:r>
            <a:r>
              <a:rPr lang="en-US" sz="2400" b="1" dirty="0" err="1">
                <a:solidFill>
                  <a:srgbClr val="00B0F0"/>
                </a:solidFill>
              </a:rPr>
              <a:t>olymer</a:t>
            </a:r>
            <a:r>
              <a:rPr lang="en-US" sz="2400" b="1" dirty="0">
                <a:solidFill>
                  <a:srgbClr val="00B0F0"/>
                </a:solidFill>
              </a:rPr>
              <a:t> behavior as function of temperature</a:t>
            </a:r>
          </a:p>
          <a:p>
            <a:r>
              <a:rPr lang="en-US" sz="2400" b="1" dirty="0">
                <a:solidFill>
                  <a:srgbClr val="AC75D5"/>
                </a:solidFill>
              </a:rPr>
              <a:t>Others</a:t>
            </a:r>
            <a:endParaRPr lang="en-US" sz="2000" b="1" dirty="0">
              <a:solidFill>
                <a:srgbClr val="AC75D5"/>
              </a:solidFill>
            </a:endParaRPr>
          </a:p>
        </p:txBody>
      </p:sp>
      <p:sp>
        <p:nvSpPr>
          <p:cNvPr id="4" name="Slide Number Placeholder 3">
            <a:extLst>
              <a:ext uri="{FF2B5EF4-FFF2-40B4-BE49-F238E27FC236}">
                <a16:creationId xmlns:a16="http://schemas.microsoft.com/office/drawing/2014/main" id="{D9907F2C-82B1-44F9-948C-4A7918E2DB30}"/>
              </a:ext>
            </a:extLst>
          </p:cNvPr>
          <p:cNvSpPr>
            <a:spLocks noGrp="1"/>
          </p:cNvSpPr>
          <p:nvPr>
            <p:ph type="sldNum" sz="quarter" idx="12"/>
          </p:nvPr>
        </p:nvSpPr>
        <p:spPr/>
        <p:txBody>
          <a:bodyPr/>
          <a:lstStyle/>
          <a:p>
            <a:fld id="{887FE027-31FB-4A1E-92BA-511346DB0406}" type="slidenum">
              <a:rPr lang="en-US" smtClean="0"/>
              <a:t>2</a:t>
            </a:fld>
            <a:endParaRPr lang="en-US"/>
          </a:p>
        </p:txBody>
      </p:sp>
    </p:spTree>
    <p:extLst>
      <p:ext uri="{BB962C8B-B14F-4D97-AF65-F5344CB8AC3E}">
        <p14:creationId xmlns:p14="http://schemas.microsoft.com/office/powerpoint/2010/main" val="25575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5CC514-67BE-480E-857D-8175D4B95AAC}"/>
              </a:ext>
            </a:extLst>
          </p:cNvPr>
          <p:cNvSpPr>
            <a:spLocks noGrp="1"/>
          </p:cNvSpPr>
          <p:nvPr>
            <p:ph type="title"/>
          </p:nvPr>
        </p:nvSpPr>
        <p:spPr>
          <a:xfrm>
            <a:off x="838200" y="631825"/>
            <a:ext cx="10515600" cy="1325563"/>
          </a:xfrm>
        </p:spPr>
        <p:txBody>
          <a:bodyPr>
            <a:normAutofit/>
          </a:bodyPr>
          <a:lstStyle/>
          <a:p>
            <a:r>
              <a:rPr lang="en-US" b="1" dirty="0">
                <a:solidFill>
                  <a:schemeClr val="accent6">
                    <a:lumMod val="60000"/>
                    <a:lumOff val="40000"/>
                  </a:schemeClr>
                </a:solidFill>
              </a:rPr>
              <a:t>Polymers: Chemical nature</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2277F3B-A9F5-4DAE-A7CC-EE7661F60BD1}"/>
              </a:ext>
            </a:extLst>
          </p:cNvPr>
          <p:cNvSpPr>
            <a:spLocks noGrp="1"/>
          </p:cNvSpPr>
          <p:nvPr>
            <p:ph idx="1"/>
          </p:nvPr>
        </p:nvSpPr>
        <p:spPr>
          <a:xfrm>
            <a:off x="838200" y="2269173"/>
            <a:ext cx="8552380" cy="3659988"/>
          </a:xfrm>
        </p:spPr>
        <p:txBody>
          <a:bodyPr>
            <a:normAutofit fontScale="92500" lnSpcReduction="10000"/>
          </a:bodyPr>
          <a:lstStyle/>
          <a:p>
            <a:pPr marL="342900" indent="-342900"/>
            <a:r>
              <a:rPr lang="en-US" sz="2400" dirty="0">
                <a:solidFill>
                  <a:schemeClr val="bg1"/>
                </a:solidFill>
              </a:rPr>
              <a:t>Chemical classifications could be structural or depending on the synthesis process, which others should we bare in mind?-</a:t>
            </a:r>
            <a:r>
              <a:rPr lang="es-419" sz="2400" i="1" dirty="0">
                <a:solidFill>
                  <a:schemeClr val="bg1"/>
                </a:solidFill>
              </a:rPr>
              <a:t>Kendra Corral Nájera</a:t>
            </a:r>
            <a:r>
              <a:rPr lang="en-US" sz="2400" i="1" dirty="0">
                <a:solidFill>
                  <a:schemeClr val="bg1"/>
                </a:solidFill>
              </a:rPr>
              <a:t>-</a:t>
            </a:r>
          </a:p>
          <a:p>
            <a:pPr marL="342900" indent="-342900"/>
            <a:r>
              <a:rPr lang="en-US" sz="2400" dirty="0">
                <a:solidFill>
                  <a:schemeClr val="bg1"/>
                </a:solidFill>
              </a:rPr>
              <a:t>I have a doubt regarding the specific angle between the single and double bound carbon through which they are spatially distributed. According to the '</a:t>
            </a:r>
            <a:r>
              <a:rPr lang="en-US" sz="2400" dirty="0" err="1">
                <a:solidFill>
                  <a:schemeClr val="bg1"/>
                </a:solidFill>
              </a:rPr>
              <a:t>Hibridaciones</a:t>
            </a:r>
            <a:r>
              <a:rPr lang="en-US" sz="2400" dirty="0">
                <a:solidFill>
                  <a:schemeClr val="bg1"/>
                </a:solidFill>
              </a:rPr>
              <a:t> del </a:t>
            </a:r>
            <a:r>
              <a:rPr lang="en-US" sz="2400" dirty="0" err="1">
                <a:solidFill>
                  <a:schemeClr val="bg1"/>
                </a:solidFill>
              </a:rPr>
              <a:t>carbono</a:t>
            </a:r>
            <a:r>
              <a:rPr lang="en-US" sz="2400" dirty="0">
                <a:solidFill>
                  <a:schemeClr val="bg1"/>
                </a:solidFill>
              </a:rPr>
              <a:t>' slides, I think that the angles are as follows but I’m not sure: Single bond: 109.5 ° Double bond: 120 °-</a:t>
            </a:r>
            <a:r>
              <a:rPr lang="es-419" sz="2400" i="1" dirty="0" err="1">
                <a:solidFill>
                  <a:schemeClr val="bg1"/>
                </a:solidFill>
              </a:rPr>
              <a:t>Seyedehniousha</a:t>
            </a:r>
            <a:r>
              <a:rPr lang="es-419" sz="2400" i="1" dirty="0">
                <a:solidFill>
                  <a:schemeClr val="bg1"/>
                </a:solidFill>
              </a:rPr>
              <a:t> </a:t>
            </a:r>
            <a:r>
              <a:rPr lang="es-419" sz="2400" i="1" dirty="0" err="1">
                <a:solidFill>
                  <a:schemeClr val="bg1"/>
                </a:solidFill>
              </a:rPr>
              <a:t>Mousavi</a:t>
            </a:r>
            <a:r>
              <a:rPr lang="en-US" sz="2400" i="1" dirty="0">
                <a:solidFill>
                  <a:schemeClr val="bg1"/>
                </a:solidFill>
              </a:rPr>
              <a:t>-</a:t>
            </a:r>
          </a:p>
          <a:p>
            <a:pPr marL="342900" indent="-342900"/>
            <a:r>
              <a:rPr lang="en-US" sz="2400" dirty="0">
                <a:solidFill>
                  <a:schemeClr val="bg1"/>
                </a:solidFill>
              </a:rPr>
              <a:t>Why there is more complicated to use a natural polymer than a synthetic one? Can the polymers have a no zigzag chain? Why </a:t>
            </a:r>
            <a:r>
              <a:rPr lang="en-US" sz="2400" dirty="0" err="1">
                <a:solidFill>
                  <a:schemeClr val="bg1"/>
                </a:solidFill>
              </a:rPr>
              <a:t>polimerization</a:t>
            </a:r>
            <a:r>
              <a:rPr lang="en-US" sz="2400" dirty="0">
                <a:solidFill>
                  <a:schemeClr val="bg1"/>
                </a:solidFill>
              </a:rPr>
              <a:t> occurs randomly? There is a way to avoid the </a:t>
            </a:r>
            <a:r>
              <a:rPr lang="en-US" sz="2400" dirty="0" err="1">
                <a:solidFill>
                  <a:schemeClr val="bg1"/>
                </a:solidFill>
              </a:rPr>
              <a:t>randomnization</a:t>
            </a:r>
            <a:r>
              <a:rPr lang="en-US" sz="2400" dirty="0">
                <a:solidFill>
                  <a:schemeClr val="bg1"/>
                </a:solidFill>
              </a:rPr>
              <a:t>?“-</a:t>
            </a:r>
            <a:r>
              <a:rPr lang="es-419" sz="2400" i="1" dirty="0">
                <a:solidFill>
                  <a:schemeClr val="bg1"/>
                </a:solidFill>
              </a:rPr>
              <a:t>Diego Sebastián Ceciliano Franco</a:t>
            </a:r>
            <a:r>
              <a:rPr lang="en-US" sz="2400" i="1" dirty="0">
                <a:solidFill>
                  <a:schemeClr val="bg1"/>
                </a:solidFill>
              </a:rPr>
              <a:t>-</a:t>
            </a:r>
          </a:p>
        </p:txBody>
      </p:sp>
      <p:sp>
        <p:nvSpPr>
          <p:cNvPr id="4" name="Slide Number Placeholder 3">
            <a:extLst>
              <a:ext uri="{FF2B5EF4-FFF2-40B4-BE49-F238E27FC236}">
                <a16:creationId xmlns:a16="http://schemas.microsoft.com/office/drawing/2014/main" id="{0597646A-7C00-495A-AE10-011BF9D41A2D}"/>
              </a:ext>
            </a:extLst>
          </p:cNvPr>
          <p:cNvSpPr>
            <a:spLocks noGrp="1"/>
          </p:cNvSpPr>
          <p:nvPr>
            <p:ph type="sldNum" sz="quarter" idx="12"/>
          </p:nvPr>
        </p:nvSpPr>
        <p:spPr/>
        <p:txBody>
          <a:bodyPr/>
          <a:lstStyle/>
          <a:p>
            <a:fld id="{887FE027-31FB-4A1E-92BA-511346DB0406}" type="slidenum">
              <a:rPr lang="en-US" smtClean="0"/>
              <a:t>3</a:t>
            </a:fld>
            <a:endParaRPr lang="en-US"/>
          </a:p>
        </p:txBody>
      </p:sp>
      <p:pic>
        <p:nvPicPr>
          <p:cNvPr id="5" name="Recorded Sound" descr="Recorded Sound">
            <a:hlinkClick r:id="" action="ppaction://media"/>
            <a:extLst>
              <a:ext uri="{FF2B5EF4-FFF2-40B4-BE49-F238E27FC236}">
                <a16:creationId xmlns:a16="http://schemas.microsoft.com/office/drawing/2014/main" id="{FFC56056-2E3A-C348-A1C4-B6F719E7B0ED}"/>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9655425" y="2269173"/>
            <a:ext cx="812800" cy="812800"/>
          </a:xfrm>
          <a:prstGeom prst="rect">
            <a:avLst/>
          </a:prstGeom>
        </p:spPr>
      </p:pic>
      <p:pic>
        <p:nvPicPr>
          <p:cNvPr id="6" name="Recorded Sound" descr="Recorded Sound">
            <a:hlinkClick r:id="" action="ppaction://media"/>
            <a:extLst>
              <a:ext uri="{FF2B5EF4-FFF2-40B4-BE49-F238E27FC236}">
                <a16:creationId xmlns:a16="http://schemas.microsoft.com/office/drawing/2014/main" id="{3E4AD7DD-8CE4-1C45-9EDC-43E757D51BB3}"/>
              </a:ext>
            </a:extLst>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9575800" y="3429000"/>
            <a:ext cx="812800" cy="812800"/>
          </a:xfrm>
          <a:prstGeom prst="rect">
            <a:avLst/>
          </a:prstGeom>
        </p:spPr>
      </p:pic>
      <p:pic>
        <p:nvPicPr>
          <p:cNvPr id="7" name="Recorded Sound" descr="Recorded Sound">
            <a:hlinkClick r:id="" action="ppaction://media"/>
            <a:extLst>
              <a:ext uri="{FF2B5EF4-FFF2-40B4-BE49-F238E27FC236}">
                <a16:creationId xmlns:a16="http://schemas.microsoft.com/office/drawing/2014/main" id="{E06D50FB-6118-6449-8D56-8450DBE9A732}"/>
              </a:ext>
            </a:extLst>
          </p:cNvPr>
          <p:cNvPicPr>
            <a:picLocks noChangeAspect="1"/>
          </p:cNvPicPr>
          <p:nvPr>
            <a:audioFile r:link="rId6"/>
            <p:extLst>
              <p:ext uri="{DAA4B4D4-6D71-4841-9C94-3DE7FCFB9230}">
                <p14:media xmlns:p14="http://schemas.microsoft.com/office/powerpoint/2010/main" r:embed="rId5"/>
              </p:ext>
            </p:extLst>
          </p:nvPr>
        </p:nvPicPr>
        <p:blipFill>
          <a:blip r:embed="rId12"/>
          <a:stretch>
            <a:fillRect/>
          </a:stretch>
        </p:blipFill>
        <p:spPr>
          <a:xfrm>
            <a:off x="9380595" y="4557058"/>
            <a:ext cx="482600" cy="482600"/>
          </a:xfrm>
          <a:prstGeom prst="rect">
            <a:avLst/>
          </a:prstGeom>
        </p:spPr>
      </p:pic>
      <p:pic>
        <p:nvPicPr>
          <p:cNvPr id="9" name="Recorded Sound" descr="Recorded Sound">
            <a:hlinkClick r:id="" action="ppaction://media"/>
            <a:extLst>
              <a:ext uri="{FF2B5EF4-FFF2-40B4-BE49-F238E27FC236}">
                <a16:creationId xmlns:a16="http://schemas.microsoft.com/office/drawing/2014/main" id="{04CA224A-96C8-1042-9CEB-E6EB4F6740C1}"/>
              </a:ext>
            </a:extLst>
          </p:cNvPr>
          <p:cNvPicPr>
            <a:picLocks noChangeAspect="1"/>
          </p:cNvPicPr>
          <p:nvPr>
            <a:audioFile r:link="rId8"/>
            <p:extLst>
              <p:ext uri="{DAA4B4D4-6D71-4841-9C94-3DE7FCFB9230}">
                <p14:media xmlns:p14="http://schemas.microsoft.com/office/powerpoint/2010/main" r:embed="rId7"/>
              </p:ext>
            </p:extLst>
          </p:nvPr>
        </p:nvPicPr>
        <p:blipFill>
          <a:blip r:embed="rId12"/>
          <a:stretch>
            <a:fillRect/>
          </a:stretch>
        </p:blipFill>
        <p:spPr>
          <a:xfrm>
            <a:off x="9380594" y="5194590"/>
            <a:ext cx="483817" cy="483817"/>
          </a:xfrm>
          <a:prstGeom prst="rect">
            <a:avLst/>
          </a:prstGeom>
        </p:spPr>
      </p:pic>
      <p:pic>
        <p:nvPicPr>
          <p:cNvPr id="11" name="Recorded Sound" descr="Recorded Sound">
            <a:hlinkClick r:id="" action="ppaction://media"/>
            <a:extLst>
              <a:ext uri="{FF2B5EF4-FFF2-40B4-BE49-F238E27FC236}">
                <a16:creationId xmlns:a16="http://schemas.microsoft.com/office/drawing/2014/main" id="{A5CBA5EE-D3DA-F94D-ABC8-73731290CF51}"/>
              </a:ext>
            </a:extLst>
          </p:cNvPr>
          <p:cNvPicPr>
            <a:picLocks noChangeAspect="1"/>
          </p:cNvPicPr>
          <p:nvPr>
            <a:audioFile r:link="rId10"/>
            <p:extLst>
              <p:ext uri="{DAA4B4D4-6D71-4841-9C94-3DE7FCFB9230}">
                <p14:media xmlns:p14="http://schemas.microsoft.com/office/powerpoint/2010/main" r:embed="rId9"/>
              </p:ext>
            </p:extLst>
          </p:nvPr>
        </p:nvPicPr>
        <p:blipFill>
          <a:blip r:embed="rId12"/>
          <a:stretch>
            <a:fillRect/>
          </a:stretch>
        </p:blipFill>
        <p:spPr>
          <a:xfrm>
            <a:off x="9380594" y="5843329"/>
            <a:ext cx="482601" cy="482601"/>
          </a:xfrm>
          <a:prstGeom prst="rect">
            <a:avLst/>
          </a:prstGeom>
        </p:spPr>
      </p:pic>
    </p:spTree>
    <p:extLst>
      <p:ext uri="{BB962C8B-B14F-4D97-AF65-F5344CB8AC3E}">
        <p14:creationId xmlns:p14="http://schemas.microsoft.com/office/powerpoint/2010/main" val="329724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994"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2863"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998" fill="hold"/>
                                        <p:tgtEl>
                                          <p:spTgt spid="7"/>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1602" fill="hold"/>
                                        <p:tgtEl>
                                          <p:spTgt spid="9"/>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5400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3" fill="hold" display="0">
                  <p:stCondLst>
                    <p:cond delay="indefinite"/>
                  </p:stCondLst>
                  <p:endCondLst>
                    <p:cond evt="onStopAudio" delay="0">
                      <p:tgtEl>
                        <p:sldTgt/>
                      </p:tgtEl>
                    </p:cond>
                  </p:endCondLst>
                </p:cTn>
                <p:tgtEl>
                  <p:spTgt spid="5"/>
                </p:tgtEl>
              </p:cMediaNode>
            </p:audio>
            <p:audio>
              <p:cMediaNode vol="80000">
                <p:cTn id="24" fill="hold" display="0">
                  <p:stCondLst>
                    <p:cond delay="indefinite"/>
                  </p:stCondLst>
                  <p:endCondLst>
                    <p:cond evt="onStopAudio" delay="0">
                      <p:tgtEl>
                        <p:sldTgt/>
                      </p:tgtEl>
                    </p:cond>
                  </p:endCondLst>
                </p:cTn>
                <p:tgtEl>
                  <p:spTgt spid="6"/>
                </p:tgtEl>
              </p:cMediaNode>
            </p:audio>
            <p:audio>
              <p:cMediaNode vol="80000">
                <p:cTn id="25" fill="hold" display="0">
                  <p:stCondLst>
                    <p:cond delay="indefinite"/>
                  </p:stCondLst>
                  <p:endCondLst>
                    <p:cond evt="onStopAudio" delay="0">
                      <p:tgtEl>
                        <p:sldTgt/>
                      </p:tgtEl>
                    </p:cond>
                  </p:endCondLst>
                </p:cTn>
                <p:tgtEl>
                  <p:spTgt spid="7"/>
                </p:tgtEl>
              </p:cMediaNode>
            </p:audio>
            <p:audio>
              <p:cMediaNode vol="80000">
                <p:cTn id="26" fill="hold" display="0">
                  <p:stCondLst>
                    <p:cond delay="indefinite"/>
                  </p:stCondLst>
                  <p:endCondLst>
                    <p:cond evt="onStopAudio" delay="0">
                      <p:tgtEl>
                        <p:sldTgt/>
                      </p:tgtEl>
                    </p:cond>
                  </p:endCondLst>
                </p:cTn>
                <p:tgtEl>
                  <p:spTgt spid="9"/>
                </p:tgtEl>
              </p:cMediaNode>
            </p:audio>
            <p:audio>
              <p:cMediaNode vol="80000">
                <p:cTn id="2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5CC514-67BE-480E-857D-8175D4B95AAC}"/>
              </a:ext>
            </a:extLst>
          </p:cNvPr>
          <p:cNvSpPr>
            <a:spLocks noGrp="1"/>
          </p:cNvSpPr>
          <p:nvPr>
            <p:ph type="title"/>
          </p:nvPr>
        </p:nvSpPr>
        <p:spPr>
          <a:xfrm>
            <a:off x="838200" y="631825"/>
            <a:ext cx="10515600" cy="1325563"/>
          </a:xfrm>
        </p:spPr>
        <p:txBody>
          <a:bodyPr>
            <a:normAutofit/>
          </a:bodyPr>
          <a:lstStyle/>
          <a:p>
            <a:r>
              <a:rPr lang="en-US" b="1" dirty="0">
                <a:solidFill>
                  <a:schemeClr val="accent6">
                    <a:lumMod val="60000"/>
                    <a:lumOff val="40000"/>
                  </a:schemeClr>
                </a:solidFill>
              </a:rPr>
              <a:t>Polymers: Chemical nature</a:t>
            </a:r>
          </a:p>
        </p:txBody>
      </p:sp>
      <p:cxnSp>
        <p:nvCxnSpPr>
          <p:cNvPr id="11" name="Straight Connector 10">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2277F3B-A9F5-4DAE-A7CC-EE7661F60BD1}"/>
              </a:ext>
            </a:extLst>
          </p:cNvPr>
          <p:cNvSpPr>
            <a:spLocks noGrp="1"/>
          </p:cNvSpPr>
          <p:nvPr>
            <p:ph idx="1"/>
          </p:nvPr>
        </p:nvSpPr>
        <p:spPr>
          <a:xfrm>
            <a:off x="838200" y="2128059"/>
            <a:ext cx="9292119" cy="4314651"/>
          </a:xfrm>
        </p:spPr>
        <p:txBody>
          <a:bodyPr>
            <a:normAutofit fontScale="92500" lnSpcReduction="10000"/>
          </a:bodyPr>
          <a:lstStyle/>
          <a:p>
            <a:pPr marL="342900" indent="-342900"/>
            <a:r>
              <a:rPr lang="en-US" sz="2400" dirty="0">
                <a:solidFill>
                  <a:schemeClr val="bg1"/>
                </a:solidFill>
              </a:rPr>
              <a:t>Are all kind of polymers already invented? Which is the criteria for creating or synthetizing a new and degradable/sustainable polymers? Why some polymer such Polytetrafluoroethylene (</a:t>
            </a:r>
            <a:r>
              <a:rPr lang="en-US" sz="2400" dirty="0" err="1">
                <a:solidFill>
                  <a:schemeClr val="bg1"/>
                </a:solidFill>
              </a:rPr>
              <a:t>teflon</a:t>
            </a:r>
            <a:r>
              <a:rPr lang="en-US" sz="2400" dirty="0">
                <a:solidFill>
                  <a:schemeClr val="bg1"/>
                </a:solidFill>
              </a:rPr>
              <a:t>) or Polyurea (Line-X) are extremely stable and </a:t>
            </a:r>
            <a:r>
              <a:rPr lang="en-US" sz="2400" dirty="0" err="1">
                <a:solidFill>
                  <a:schemeClr val="bg1"/>
                </a:solidFill>
              </a:rPr>
              <a:t>undestructible</a:t>
            </a:r>
            <a:r>
              <a:rPr lang="en-US" sz="2400" dirty="0">
                <a:solidFill>
                  <a:schemeClr val="bg1"/>
                </a:solidFill>
              </a:rPr>
              <a:t>? Is it okay to incorporate this kind of polymer to the nature?-</a:t>
            </a:r>
            <a:r>
              <a:rPr lang="es-419" sz="2400" i="1" dirty="0">
                <a:solidFill>
                  <a:schemeClr val="bg1"/>
                </a:solidFill>
              </a:rPr>
              <a:t>Marino Luna Espinoza</a:t>
            </a:r>
            <a:r>
              <a:rPr lang="en-US" sz="2400" i="1" dirty="0">
                <a:solidFill>
                  <a:srgbClr val="FFFF00"/>
                </a:solidFill>
              </a:rPr>
              <a:t>-</a:t>
            </a:r>
          </a:p>
          <a:p>
            <a:pPr marL="342900" indent="-342900"/>
            <a:r>
              <a:rPr lang="en-US" sz="2400" dirty="0">
                <a:solidFill>
                  <a:schemeClr val="bg1"/>
                </a:solidFill>
              </a:rPr>
              <a:t>"Why molecules with same structure can have different behavior if they are similar “in a mirror look”?“-</a:t>
            </a:r>
            <a:r>
              <a:rPr lang="es-419" sz="2400" i="1" dirty="0">
                <a:solidFill>
                  <a:schemeClr val="bg1"/>
                </a:solidFill>
              </a:rPr>
              <a:t>Benjamín Alberto Moreno Núñez</a:t>
            </a:r>
            <a:r>
              <a:rPr lang="en-US" sz="2400" i="1" dirty="0">
                <a:solidFill>
                  <a:schemeClr val="bg1"/>
                </a:solidFill>
              </a:rPr>
              <a:t>-</a:t>
            </a:r>
            <a:endParaRPr lang="en-US" sz="2400" i="1" dirty="0">
              <a:solidFill>
                <a:srgbClr val="FFFF00"/>
              </a:solidFill>
            </a:endParaRPr>
          </a:p>
          <a:p>
            <a:pPr marL="342900" indent="-342900"/>
            <a:r>
              <a:rPr lang="en-US" sz="2400" dirty="0">
                <a:solidFill>
                  <a:schemeClr val="bg1"/>
                </a:solidFill>
              </a:rPr>
              <a:t>1. Could you please explain again about “ spatial structure of a polymer”? all of them please? </a:t>
            </a:r>
            <a:br>
              <a:rPr lang="en-US" sz="2400" dirty="0">
                <a:solidFill>
                  <a:schemeClr val="bg1"/>
                </a:solidFill>
              </a:rPr>
            </a:br>
            <a:r>
              <a:rPr lang="en-US" sz="2400" dirty="0">
                <a:solidFill>
                  <a:schemeClr val="bg1"/>
                </a:solidFill>
              </a:rPr>
              <a:t>2. How spatial orientation effect on the viscosity: because the mechanical properties of polymers are related to their orientation, too. So the different orientation can cause the different shear stress, then different viscosity? Also I am not sure if the orientation can affect the molecular weight, if yes, this can be another reason for the difference in viscosity.-</a:t>
            </a:r>
            <a:r>
              <a:rPr lang="es-419" sz="2400" i="1" dirty="0">
                <a:solidFill>
                  <a:schemeClr val="bg1"/>
                </a:solidFill>
              </a:rPr>
              <a:t>Zahra </a:t>
            </a:r>
            <a:r>
              <a:rPr lang="es-419" sz="2400" i="1" dirty="0" err="1">
                <a:solidFill>
                  <a:schemeClr val="bg1"/>
                </a:solidFill>
              </a:rPr>
              <a:t>Taravatfard</a:t>
            </a:r>
            <a:r>
              <a:rPr lang="en-US" sz="2400" i="1" dirty="0">
                <a:solidFill>
                  <a:schemeClr val="bg1"/>
                </a:solidFill>
              </a:rPr>
              <a:t>-</a:t>
            </a:r>
          </a:p>
        </p:txBody>
      </p:sp>
      <p:sp>
        <p:nvSpPr>
          <p:cNvPr id="4" name="Slide Number Placeholder 3">
            <a:extLst>
              <a:ext uri="{FF2B5EF4-FFF2-40B4-BE49-F238E27FC236}">
                <a16:creationId xmlns:a16="http://schemas.microsoft.com/office/drawing/2014/main" id="{0597646A-7C00-495A-AE10-011BF9D41A2D}"/>
              </a:ext>
            </a:extLst>
          </p:cNvPr>
          <p:cNvSpPr>
            <a:spLocks noGrp="1"/>
          </p:cNvSpPr>
          <p:nvPr>
            <p:ph type="sldNum" sz="quarter" idx="12"/>
          </p:nvPr>
        </p:nvSpPr>
        <p:spPr>
          <a:xfrm>
            <a:off x="8610600" y="6077585"/>
            <a:ext cx="2743200" cy="365125"/>
          </a:xfrm>
        </p:spPr>
        <p:txBody>
          <a:bodyPr>
            <a:normAutofit/>
          </a:bodyPr>
          <a:lstStyle/>
          <a:p>
            <a:pPr>
              <a:spcAft>
                <a:spcPts val="600"/>
              </a:spcAft>
            </a:pPr>
            <a:fld id="{887FE027-31FB-4A1E-92BA-511346DB0406}" type="slidenum">
              <a:rPr lang="en-US">
                <a:solidFill>
                  <a:schemeClr val="bg1"/>
                </a:solidFill>
              </a:rPr>
              <a:pPr>
                <a:spcAft>
                  <a:spcPts val="600"/>
                </a:spcAft>
              </a:pPr>
              <a:t>4</a:t>
            </a:fld>
            <a:endParaRPr lang="en-US">
              <a:solidFill>
                <a:schemeClr val="bg1"/>
              </a:solidFill>
            </a:endParaRPr>
          </a:p>
        </p:txBody>
      </p:sp>
      <p:pic>
        <p:nvPicPr>
          <p:cNvPr id="5" name="Recorded Sound" descr="Recorded Sound">
            <a:hlinkClick r:id="" action="ppaction://media"/>
            <a:extLst>
              <a:ext uri="{FF2B5EF4-FFF2-40B4-BE49-F238E27FC236}">
                <a16:creationId xmlns:a16="http://schemas.microsoft.com/office/drawing/2014/main" id="{279B780A-14C2-CE48-AFCD-A350281C8CB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335659" y="2365054"/>
            <a:ext cx="812800" cy="812800"/>
          </a:xfrm>
          <a:prstGeom prst="rect">
            <a:avLst/>
          </a:prstGeom>
        </p:spPr>
      </p:pic>
      <p:pic>
        <p:nvPicPr>
          <p:cNvPr id="6" name="Recorded Sound" descr="Recorded Sound">
            <a:hlinkClick r:id="" action="ppaction://media"/>
            <a:extLst>
              <a:ext uri="{FF2B5EF4-FFF2-40B4-BE49-F238E27FC236}">
                <a16:creationId xmlns:a16="http://schemas.microsoft.com/office/drawing/2014/main" id="{4805AA1F-7221-034F-94A4-762B413D4EF3}"/>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0335659" y="3472584"/>
            <a:ext cx="812800" cy="812800"/>
          </a:xfrm>
          <a:prstGeom prst="rect">
            <a:avLst/>
          </a:prstGeom>
        </p:spPr>
      </p:pic>
      <p:pic>
        <p:nvPicPr>
          <p:cNvPr id="8" name="Recorded Sound" descr="Recorded Sound">
            <a:hlinkClick r:id="" action="ppaction://media"/>
            <a:extLst>
              <a:ext uri="{FF2B5EF4-FFF2-40B4-BE49-F238E27FC236}">
                <a16:creationId xmlns:a16="http://schemas.microsoft.com/office/drawing/2014/main" id="{46F5A063-EE44-8E49-BD17-65C89F9171F4}"/>
              </a:ext>
            </a:extLst>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10335659" y="4970055"/>
            <a:ext cx="812800" cy="812800"/>
          </a:xfrm>
          <a:prstGeom prst="rect">
            <a:avLst/>
          </a:prstGeom>
        </p:spPr>
      </p:pic>
    </p:spTree>
    <p:extLst>
      <p:ext uri="{BB962C8B-B14F-4D97-AF65-F5344CB8AC3E}">
        <p14:creationId xmlns:p14="http://schemas.microsoft.com/office/powerpoint/2010/main" val="433651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61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5975"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4068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5"/>
                </p:tgtEl>
              </p:cMediaNode>
            </p:audio>
            <p:audio>
              <p:cMediaNode vol="80000">
                <p:cTn id="16" fill="hold" display="0">
                  <p:stCondLst>
                    <p:cond delay="indefinite"/>
                  </p:stCondLst>
                  <p:endCondLst>
                    <p:cond evt="onStopAudio" delay="0">
                      <p:tgtEl>
                        <p:sldTgt/>
                      </p:tgtEl>
                    </p:cond>
                  </p:endCondLst>
                </p:cTn>
                <p:tgtEl>
                  <p:spTgt spid="6"/>
                </p:tgtEl>
              </p:cMediaNode>
            </p:audio>
            <p:audio>
              <p:cMediaNode vol="80000">
                <p:cTn id="1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767A65-857D-4ED8-B915-83F82FAC6A79}"/>
              </a:ext>
            </a:extLst>
          </p:cNvPr>
          <p:cNvSpPr>
            <a:spLocks noGrp="1"/>
          </p:cNvSpPr>
          <p:nvPr>
            <p:ph type="title"/>
          </p:nvPr>
        </p:nvSpPr>
        <p:spPr>
          <a:xfrm>
            <a:off x="838200" y="631825"/>
            <a:ext cx="10515600" cy="1325563"/>
          </a:xfrm>
        </p:spPr>
        <p:txBody>
          <a:bodyPr>
            <a:normAutofit/>
          </a:bodyPr>
          <a:lstStyle/>
          <a:p>
            <a:r>
              <a:rPr lang="en-US" b="1" dirty="0">
                <a:solidFill>
                  <a:schemeClr val="accent5">
                    <a:lumMod val="60000"/>
                    <a:lumOff val="40000"/>
                  </a:schemeClr>
                </a:solidFill>
              </a:rPr>
              <a:t>Polymer synthesis </a:t>
            </a: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10B6E8C-3232-4A62-BA0A-BE9E68FC9A4D}"/>
              </a:ext>
            </a:extLst>
          </p:cNvPr>
          <p:cNvSpPr>
            <a:spLocks noGrp="1"/>
          </p:cNvSpPr>
          <p:nvPr>
            <p:ph idx="1"/>
          </p:nvPr>
        </p:nvSpPr>
        <p:spPr>
          <a:xfrm>
            <a:off x="838200" y="2269173"/>
            <a:ext cx="8963346" cy="3659988"/>
          </a:xfrm>
        </p:spPr>
        <p:txBody>
          <a:bodyPr>
            <a:normAutofit lnSpcReduction="10000"/>
          </a:bodyPr>
          <a:lstStyle/>
          <a:p>
            <a:r>
              <a:rPr lang="en-US" sz="2000" dirty="0">
                <a:solidFill>
                  <a:schemeClr val="bg1"/>
                </a:solidFill>
              </a:rPr>
              <a:t>Do we need a purification or selection step after polymerization reaction, since the endpoint material is random in nature and has different sizes? -</a:t>
            </a:r>
            <a:r>
              <a:rPr lang="en-US" sz="2000" i="1" dirty="0">
                <a:solidFill>
                  <a:schemeClr val="bg1"/>
                </a:solidFill>
              </a:rPr>
              <a:t>Neda </a:t>
            </a:r>
            <a:r>
              <a:rPr lang="en-US" sz="2000" i="1" dirty="0" err="1">
                <a:solidFill>
                  <a:schemeClr val="bg1"/>
                </a:solidFill>
              </a:rPr>
              <a:t>Karami</a:t>
            </a:r>
            <a:r>
              <a:rPr lang="en-US" sz="2000" i="1" dirty="0">
                <a:solidFill>
                  <a:schemeClr val="bg1"/>
                </a:solidFill>
              </a:rPr>
              <a:t>-</a:t>
            </a:r>
          </a:p>
          <a:p>
            <a:r>
              <a:rPr lang="en-US" sz="2000" dirty="0">
                <a:solidFill>
                  <a:schemeClr val="bg1"/>
                </a:solidFill>
              </a:rPr>
              <a:t>The effects of PDI in polymerization process? Which values are "acceptable" in order to avoid random polymerization? Does it follow the same conditions that nanostructured materials?</a:t>
            </a:r>
            <a:r>
              <a:rPr lang="es-419" sz="2000" i="1" dirty="0">
                <a:solidFill>
                  <a:schemeClr val="bg1"/>
                </a:solidFill>
              </a:rPr>
              <a:t> -Katya Michelle Aguilar Pérez-</a:t>
            </a:r>
          </a:p>
          <a:p>
            <a:r>
              <a:rPr lang="en-US" sz="2000" dirty="0">
                <a:solidFill>
                  <a:schemeClr val="bg1"/>
                </a:solidFill>
              </a:rPr>
              <a:t>1.-In Free Radical Polymerization, when the process initiates, during propagation we have some entrapped radicals inside, do we always need post curing to increase the degree of conversion? In polymerization by Catalyst, as you mentioned, some mistakes can occur in monomer addition, I think we may have some molecules with different spatial conformations/configurations, how it can effect on the properties?-</a:t>
            </a:r>
            <a:r>
              <a:rPr lang="es-419" sz="2000" i="1" dirty="0" err="1">
                <a:solidFill>
                  <a:schemeClr val="bg1"/>
                </a:solidFill>
              </a:rPr>
              <a:t>Elnaz</a:t>
            </a:r>
            <a:r>
              <a:rPr lang="es-419" sz="2000" i="1" dirty="0">
                <a:solidFill>
                  <a:schemeClr val="bg1"/>
                </a:solidFill>
              </a:rPr>
              <a:t> </a:t>
            </a:r>
            <a:r>
              <a:rPr lang="es-419" sz="2000" i="1" dirty="0" err="1">
                <a:solidFill>
                  <a:schemeClr val="bg1"/>
                </a:solidFill>
              </a:rPr>
              <a:t>Hosseinzadeh</a:t>
            </a:r>
            <a:endParaRPr lang="es-419" sz="2000" i="1" dirty="0">
              <a:solidFill>
                <a:schemeClr val="bg1"/>
              </a:solidFill>
            </a:endParaRPr>
          </a:p>
          <a:p>
            <a:r>
              <a:rPr lang="en-US" sz="2000" dirty="0">
                <a:solidFill>
                  <a:schemeClr val="bg1"/>
                </a:solidFill>
              </a:rPr>
              <a:t>in the polymerization how we can add a metal or a dopant in the polymer structure, is it possible?-</a:t>
            </a:r>
            <a:r>
              <a:rPr lang="es-419" sz="2000" i="1" dirty="0">
                <a:solidFill>
                  <a:schemeClr val="bg1"/>
                </a:solidFill>
              </a:rPr>
              <a:t>José Iván Avilés Castrillo</a:t>
            </a:r>
            <a:endParaRPr lang="en-US" sz="2000" i="1" dirty="0">
              <a:solidFill>
                <a:schemeClr val="bg1"/>
              </a:solidFill>
            </a:endParaRPr>
          </a:p>
          <a:p>
            <a:pPr marL="0" indent="0">
              <a:buNone/>
            </a:pPr>
            <a:endParaRPr lang="en-US" sz="2000" i="1" dirty="0">
              <a:solidFill>
                <a:schemeClr val="bg1"/>
              </a:solidFill>
            </a:endParaRPr>
          </a:p>
          <a:p>
            <a:endParaRPr lang="en-US" sz="2000" i="1" dirty="0">
              <a:solidFill>
                <a:schemeClr val="bg1"/>
              </a:solidFill>
            </a:endParaRPr>
          </a:p>
          <a:p>
            <a:endParaRPr lang="en-US" sz="2000" i="1" dirty="0">
              <a:solidFill>
                <a:schemeClr val="bg1"/>
              </a:solidFill>
            </a:endParaRPr>
          </a:p>
          <a:p>
            <a:endParaRPr lang="en-US" sz="2000" i="1" dirty="0">
              <a:solidFill>
                <a:srgbClr val="FFFF00"/>
              </a:solidFill>
            </a:endParaRPr>
          </a:p>
          <a:p>
            <a:endParaRPr lang="en-US" sz="2000" i="1" dirty="0">
              <a:solidFill>
                <a:schemeClr val="bg1"/>
              </a:solidFill>
            </a:endParaRPr>
          </a:p>
        </p:txBody>
      </p:sp>
      <p:sp>
        <p:nvSpPr>
          <p:cNvPr id="4" name="Slide Number Placeholder 3">
            <a:extLst>
              <a:ext uri="{FF2B5EF4-FFF2-40B4-BE49-F238E27FC236}">
                <a16:creationId xmlns:a16="http://schemas.microsoft.com/office/drawing/2014/main" id="{74B4BDE3-7126-4724-B026-D6D9905DDEF5}"/>
              </a:ext>
            </a:extLst>
          </p:cNvPr>
          <p:cNvSpPr>
            <a:spLocks noGrp="1"/>
          </p:cNvSpPr>
          <p:nvPr>
            <p:ph type="sldNum" sz="quarter" idx="12"/>
          </p:nvPr>
        </p:nvSpPr>
        <p:spPr/>
        <p:txBody>
          <a:bodyPr/>
          <a:lstStyle/>
          <a:p>
            <a:fld id="{887FE027-31FB-4A1E-92BA-511346DB0406}" type="slidenum">
              <a:rPr lang="en-US" smtClean="0"/>
              <a:t>5</a:t>
            </a:fld>
            <a:endParaRPr lang="en-US"/>
          </a:p>
        </p:txBody>
      </p:sp>
      <p:pic>
        <p:nvPicPr>
          <p:cNvPr id="5" name="Recorded Sound" descr="Recorded Sound">
            <a:hlinkClick r:id="" action="ppaction://media"/>
            <a:extLst>
              <a:ext uri="{FF2B5EF4-FFF2-40B4-BE49-F238E27FC236}">
                <a16:creationId xmlns:a16="http://schemas.microsoft.com/office/drawing/2014/main" id="{E38AAD9D-3211-A54A-919E-4850B1AC61FA}"/>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189681" y="2112321"/>
            <a:ext cx="812800" cy="812800"/>
          </a:xfrm>
          <a:prstGeom prst="rect">
            <a:avLst/>
          </a:prstGeom>
        </p:spPr>
      </p:pic>
      <p:pic>
        <p:nvPicPr>
          <p:cNvPr id="6" name="Recorded Sound" descr="Recorded Sound">
            <a:hlinkClick r:id="" action="ppaction://media"/>
            <a:extLst>
              <a:ext uri="{FF2B5EF4-FFF2-40B4-BE49-F238E27FC236}">
                <a16:creationId xmlns:a16="http://schemas.microsoft.com/office/drawing/2014/main" id="{85D05DC9-7EF4-8645-905E-059660D383D5}"/>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10246216" y="2925121"/>
            <a:ext cx="783842" cy="783842"/>
          </a:xfrm>
          <a:prstGeom prst="rect">
            <a:avLst/>
          </a:prstGeom>
        </p:spPr>
      </p:pic>
      <p:pic>
        <p:nvPicPr>
          <p:cNvPr id="7" name="Recorded Sound" descr="Recorded Sound">
            <a:hlinkClick r:id="" action="ppaction://media"/>
            <a:extLst>
              <a:ext uri="{FF2B5EF4-FFF2-40B4-BE49-F238E27FC236}">
                <a16:creationId xmlns:a16="http://schemas.microsoft.com/office/drawing/2014/main" id="{D19770F6-B66A-5040-878E-71C84A54BF48}"/>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10189681" y="4126461"/>
            <a:ext cx="812800" cy="812800"/>
          </a:xfrm>
          <a:prstGeom prst="rect">
            <a:avLst/>
          </a:prstGeom>
        </p:spPr>
      </p:pic>
      <p:pic>
        <p:nvPicPr>
          <p:cNvPr id="9" name="Recorded Sound" descr="Recorded Sound">
            <a:hlinkClick r:id="" action="ppaction://media"/>
            <a:extLst>
              <a:ext uri="{FF2B5EF4-FFF2-40B4-BE49-F238E27FC236}">
                <a16:creationId xmlns:a16="http://schemas.microsoft.com/office/drawing/2014/main" id="{66DCFA21-4719-D249-87B5-0E89E5EAAC21}"/>
              </a:ext>
            </a:extLst>
          </p:cNvPr>
          <p:cNvPicPr>
            <a:picLocks noChangeAspect="1"/>
          </p:cNvPicPr>
          <p:nvPr>
            <a:audioFile r:link="rId8"/>
            <p:extLst>
              <p:ext uri="{DAA4B4D4-6D71-4841-9C94-3DE7FCFB9230}">
                <p14:media xmlns:p14="http://schemas.microsoft.com/office/powerpoint/2010/main" r:embed="rId7"/>
              </p:ext>
            </p:extLst>
          </p:nvPr>
        </p:nvPicPr>
        <p:blipFill>
          <a:blip r:embed="rId10"/>
          <a:stretch>
            <a:fillRect/>
          </a:stretch>
        </p:blipFill>
        <p:spPr>
          <a:xfrm>
            <a:off x="10189681" y="5159436"/>
            <a:ext cx="812800" cy="812800"/>
          </a:xfrm>
          <a:prstGeom prst="rect">
            <a:avLst/>
          </a:prstGeom>
        </p:spPr>
      </p:pic>
      <p:pic>
        <p:nvPicPr>
          <p:cNvPr id="11" name="Graphic 10" descr="Professor">
            <a:extLst>
              <a:ext uri="{FF2B5EF4-FFF2-40B4-BE49-F238E27FC236}">
                <a16:creationId xmlns:a16="http://schemas.microsoft.com/office/drawing/2014/main" id="{0EDC1DB7-9899-114A-B0F2-E8276A8CF677}"/>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1199176" y="5267971"/>
            <a:ext cx="595730" cy="595730"/>
          </a:xfrm>
          <a:prstGeom prst="rect">
            <a:avLst/>
          </a:prstGeom>
        </p:spPr>
      </p:pic>
    </p:spTree>
    <p:extLst>
      <p:ext uri="{BB962C8B-B14F-4D97-AF65-F5344CB8AC3E}">
        <p14:creationId xmlns:p14="http://schemas.microsoft.com/office/powerpoint/2010/main" val="2015270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729"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2949"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89164" fill="hold"/>
                                        <p:tgtEl>
                                          <p:spTgt spid="7"/>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46277"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5"/>
                </p:tgtEl>
              </p:cMediaNode>
            </p:audio>
            <p:audio>
              <p:cMediaNode vol="80000">
                <p:cTn id="20" fill="hold" display="0">
                  <p:stCondLst>
                    <p:cond delay="indefinite"/>
                  </p:stCondLst>
                  <p:endCondLst>
                    <p:cond evt="onStopAudio" delay="0">
                      <p:tgtEl>
                        <p:sldTgt/>
                      </p:tgtEl>
                    </p:cond>
                  </p:endCondLst>
                </p:cTn>
                <p:tgtEl>
                  <p:spTgt spid="6"/>
                </p:tgtEl>
              </p:cMediaNode>
            </p:audio>
            <p:audio>
              <p:cMediaNode vol="80000">
                <p:cTn id="21" fill="hold" display="0">
                  <p:stCondLst>
                    <p:cond delay="indefinite"/>
                  </p:stCondLst>
                  <p:endCondLst>
                    <p:cond evt="onStopAudio" delay="0">
                      <p:tgtEl>
                        <p:sldTgt/>
                      </p:tgtEl>
                    </p:cond>
                  </p:endCondLst>
                </p:cTn>
                <p:tgtEl>
                  <p:spTgt spid="7"/>
                </p:tgtEl>
              </p:cMediaNode>
            </p:audio>
            <p:audio>
              <p:cMediaNode vol="80000">
                <p:cTn id="22"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8275F0-8C6E-487E-B6C8-746A620B7197}"/>
              </a:ext>
            </a:extLst>
          </p:cNvPr>
          <p:cNvSpPr>
            <a:spLocks noGrp="1"/>
          </p:cNvSpPr>
          <p:nvPr>
            <p:ph type="title"/>
          </p:nvPr>
        </p:nvSpPr>
        <p:spPr>
          <a:xfrm>
            <a:off x="838200" y="631825"/>
            <a:ext cx="10515600" cy="1325563"/>
          </a:xfrm>
        </p:spPr>
        <p:txBody>
          <a:bodyPr>
            <a:normAutofit/>
          </a:bodyPr>
          <a:lstStyle/>
          <a:p>
            <a:r>
              <a:rPr lang="es-MX" b="1" dirty="0" err="1">
                <a:solidFill>
                  <a:schemeClr val="accent5">
                    <a:lumMod val="60000"/>
                    <a:lumOff val="40000"/>
                  </a:schemeClr>
                </a:solidFill>
              </a:rPr>
              <a:t>Polymer</a:t>
            </a:r>
            <a:r>
              <a:rPr lang="es-MX" b="1" dirty="0">
                <a:solidFill>
                  <a:schemeClr val="accent5">
                    <a:lumMod val="60000"/>
                    <a:lumOff val="40000"/>
                  </a:schemeClr>
                </a:solidFill>
              </a:rPr>
              <a:t> </a:t>
            </a:r>
            <a:r>
              <a:rPr lang="es-MX" b="1" dirty="0" err="1">
                <a:solidFill>
                  <a:schemeClr val="accent5">
                    <a:lumMod val="60000"/>
                    <a:lumOff val="40000"/>
                  </a:schemeClr>
                </a:solidFill>
              </a:rPr>
              <a:t>synthesis</a:t>
            </a:r>
            <a:endParaRPr lang="en-US" b="1" dirty="0">
              <a:solidFill>
                <a:schemeClr val="accent5">
                  <a:lumMod val="60000"/>
                  <a:lumOff val="40000"/>
                </a:schemeClr>
              </a:solidFill>
            </a:endParaRPr>
          </a:p>
        </p:txBody>
      </p:sp>
      <p:cxnSp>
        <p:nvCxnSpPr>
          <p:cNvPr id="11" name="Straight Connector 10">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1B20B96-B72D-4DF5-9EF9-BAA74BF158C8}"/>
              </a:ext>
            </a:extLst>
          </p:cNvPr>
          <p:cNvSpPr>
            <a:spLocks noGrp="1"/>
          </p:cNvSpPr>
          <p:nvPr>
            <p:ph idx="1"/>
          </p:nvPr>
        </p:nvSpPr>
        <p:spPr>
          <a:xfrm>
            <a:off x="838200" y="2167849"/>
            <a:ext cx="9209926" cy="4274859"/>
          </a:xfrm>
        </p:spPr>
        <p:txBody>
          <a:bodyPr>
            <a:normAutofit fontScale="77500" lnSpcReduction="20000"/>
          </a:bodyPr>
          <a:lstStyle/>
          <a:p>
            <a:pPr marL="342900" indent="-342900"/>
            <a:r>
              <a:rPr lang="en-US" sz="2400" dirty="0">
                <a:solidFill>
                  <a:schemeClr val="accent5">
                    <a:lumMod val="40000"/>
                    <a:lumOff val="60000"/>
                  </a:schemeClr>
                </a:solidFill>
              </a:rPr>
              <a:t>Due to free radical and condensation polymerization occurring randomly, does that affect also the alignment of the polymeric chains? (E.g. They tend to be atactic). And does that randomization mean that the polymer is mechanically less efficient than structurally even polymers? (Based on the example of polystyrene).</a:t>
            </a:r>
          </a:p>
          <a:p>
            <a:pPr marL="342900" indent="-342900"/>
            <a:r>
              <a:rPr lang="en-US" sz="2400" dirty="0">
                <a:solidFill>
                  <a:schemeClr val="accent5">
                    <a:lumMod val="40000"/>
                    <a:lumOff val="60000"/>
                  </a:schemeClr>
                </a:solidFill>
              </a:rPr>
              <a:t>Which polymerization method is most used in the industry and which one is more cost efficient?</a:t>
            </a:r>
          </a:p>
          <a:p>
            <a:pPr marL="342900" indent="-342900"/>
            <a:r>
              <a:rPr lang="en-US" sz="2400" dirty="0">
                <a:solidFill>
                  <a:schemeClr val="accent5">
                    <a:lumMod val="40000"/>
                    <a:lumOff val="60000"/>
                  </a:schemeClr>
                </a:solidFill>
              </a:rPr>
              <a:t>As polymerization methods were found and explored historically, how has each method become either more used, or less used?</a:t>
            </a:r>
          </a:p>
          <a:p>
            <a:pPr marL="342900" indent="-342900"/>
            <a:r>
              <a:rPr lang="en-US" sz="2400" dirty="0">
                <a:solidFill>
                  <a:schemeClr val="accent5">
                    <a:lumMod val="40000"/>
                    <a:lumOff val="60000"/>
                  </a:schemeClr>
                </a:solidFill>
              </a:rPr>
              <a:t>Based on pros and cons and industrial/research interests) Because ultimately there is a root to how they were found and developed, either by mimicking nature, or empirically.</a:t>
            </a:r>
          </a:p>
          <a:p>
            <a:pPr marL="342900" indent="-342900"/>
            <a:r>
              <a:rPr lang="en-US" sz="2400" dirty="0">
                <a:solidFill>
                  <a:schemeClr val="accent5">
                    <a:lumMod val="40000"/>
                    <a:lumOff val="60000"/>
                  </a:schemeClr>
                </a:solidFill>
              </a:rPr>
              <a:t>Are industrial polymerization methods such as bulk, solution, suspension and emulsion polymerization be considered as subclasses of polymerization methods from the ones mentioned in the presentation (which I would consider the fundamentals) .</a:t>
            </a:r>
            <a:r>
              <a:rPr lang="es-419" sz="2400" i="1" dirty="0">
                <a:solidFill>
                  <a:schemeClr val="accent5">
                    <a:lumMod val="40000"/>
                    <a:lumOff val="60000"/>
                  </a:schemeClr>
                </a:solidFill>
              </a:rPr>
              <a:t> </a:t>
            </a:r>
            <a:r>
              <a:rPr lang="es-419" sz="2400" b="1" i="1" dirty="0" err="1">
                <a:solidFill>
                  <a:schemeClr val="accent5">
                    <a:lumMod val="40000"/>
                    <a:lumOff val="60000"/>
                  </a:schemeClr>
                </a:solidFill>
              </a:rPr>
              <a:t>Angel</a:t>
            </a:r>
            <a:r>
              <a:rPr lang="es-419" sz="2400" b="1" i="1" dirty="0">
                <a:solidFill>
                  <a:schemeClr val="accent5">
                    <a:lumMod val="40000"/>
                    <a:lumOff val="60000"/>
                  </a:schemeClr>
                </a:solidFill>
              </a:rPr>
              <a:t> Manuel Villalba Rodríguez</a:t>
            </a:r>
            <a:r>
              <a:rPr lang="en-US" sz="2400" i="1" dirty="0">
                <a:solidFill>
                  <a:schemeClr val="accent5">
                    <a:lumMod val="40000"/>
                    <a:lumOff val="60000"/>
                  </a:schemeClr>
                </a:solidFill>
              </a:rPr>
              <a:t>-</a:t>
            </a:r>
          </a:p>
          <a:p>
            <a:pPr marL="342900" indent="-342900"/>
            <a:r>
              <a:rPr lang="en-US" sz="2400" dirty="0">
                <a:solidFill>
                  <a:schemeClr val="bg1"/>
                </a:solidFill>
              </a:rPr>
              <a:t>"I didn’t understand clearly what Free Radical Polymerization is. And also, I didn’t get why is it used or which applications it has.“-</a:t>
            </a:r>
            <a:r>
              <a:rPr lang="es-419" sz="2400" i="1" dirty="0">
                <a:solidFill>
                  <a:schemeClr val="bg1"/>
                </a:solidFill>
              </a:rPr>
              <a:t>Jonathan Rafael Núñez Gálvez</a:t>
            </a:r>
            <a:endParaRPr lang="en-US" sz="2400" i="1" dirty="0">
              <a:solidFill>
                <a:schemeClr val="bg1"/>
              </a:solidFill>
            </a:endParaRPr>
          </a:p>
          <a:p>
            <a:pPr marL="342900" indent="-342900"/>
            <a:endParaRPr lang="en-US" sz="2400" i="1" dirty="0">
              <a:solidFill>
                <a:srgbClr val="FFFF00"/>
              </a:solidFill>
            </a:endParaRPr>
          </a:p>
          <a:p>
            <a:pPr marL="342900" indent="-342900"/>
            <a:endParaRPr lang="en-US" sz="2400" i="1" dirty="0">
              <a:solidFill>
                <a:schemeClr val="bg1"/>
              </a:solidFill>
            </a:endParaRPr>
          </a:p>
          <a:p>
            <a:endParaRPr lang="en-US" sz="2400" dirty="0">
              <a:solidFill>
                <a:schemeClr val="bg1"/>
              </a:solidFill>
            </a:endParaRPr>
          </a:p>
        </p:txBody>
      </p:sp>
      <p:sp>
        <p:nvSpPr>
          <p:cNvPr id="4" name="Slide Number Placeholder 3">
            <a:extLst>
              <a:ext uri="{FF2B5EF4-FFF2-40B4-BE49-F238E27FC236}">
                <a16:creationId xmlns:a16="http://schemas.microsoft.com/office/drawing/2014/main" id="{140B3393-12F4-4A0E-9073-141C3BED9176}"/>
              </a:ext>
            </a:extLst>
          </p:cNvPr>
          <p:cNvSpPr>
            <a:spLocks noGrp="1"/>
          </p:cNvSpPr>
          <p:nvPr>
            <p:ph type="sldNum" sz="quarter" idx="12"/>
          </p:nvPr>
        </p:nvSpPr>
        <p:spPr>
          <a:xfrm>
            <a:off x="8610600" y="6077585"/>
            <a:ext cx="2743200" cy="365125"/>
          </a:xfrm>
        </p:spPr>
        <p:txBody>
          <a:bodyPr>
            <a:normAutofit/>
          </a:bodyPr>
          <a:lstStyle/>
          <a:p>
            <a:pPr>
              <a:spcAft>
                <a:spcPts val="600"/>
              </a:spcAft>
            </a:pPr>
            <a:fld id="{887FE027-31FB-4A1E-92BA-511346DB0406}" type="slidenum">
              <a:rPr lang="en-US">
                <a:solidFill>
                  <a:schemeClr val="bg1"/>
                </a:solidFill>
              </a:rPr>
              <a:pPr>
                <a:spcAft>
                  <a:spcPts val="600"/>
                </a:spcAft>
              </a:pPr>
              <a:t>6</a:t>
            </a:fld>
            <a:endParaRPr lang="en-US">
              <a:solidFill>
                <a:schemeClr val="bg1"/>
              </a:solidFill>
            </a:endParaRPr>
          </a:p>
        </p:txBody>
      </p:sp>
      <p:pic>
        <p:nvPicPr>
          <p:cNvPr id="5" name="Recorded Sound" descr="Recorded Sound">
            <a:hlinkClick r:id="" action="ppaction://media"/>
            <a:extLst>
              <a:ext uri="{FF2B5EF4-FFF2-40B4-BE49-F238E27FC236}">
                <a16:creationId xmlns:a16="http://schemas.microsoft.com/office/drawing/2014/main" id="{E6C0F28A-FBDC-A44C-B50B-50C1DF77A7E4}"/>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215445" y="2167849"/>
            <a:ext cx="698633" cy="698633"/>
          </a:xfrm>
          <a:prstGeom prst="rect">
            <a:avLst/>
          </a:prstGeom>
        </p:spPr>
      </p:pic>
      <p:pic>
        <p:nvPicPr>
          <p:cNvPr id="6" name="Recorded Sound" descr="Recorded Sound">
            <a:hlinkClick r:id="" action="ppaction://media"/>
            <a:extLst>
              <a:ext uri="{FF2B5EF4-FFF2-40B4-BE49-F238E27FC236}">
                <a16:creationId xmlns:a16="http://schemas.microsoft.com/office/drawing/2014/main" id="{318CDB0E-2486-BF4C-81EF-4F7488213963}"/>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10294563" y="2978079"/>
            <a:ext cx="698634" cy="698634"/>
          </a:xfrm>
          <a:prstGeom prst="rect">
            <a:avLst/>
          </a:prstGeom>
        </p:spPr>
      </p:pic>
      <p:pic>
        <p:nvPicPr>
          <p:cNvPr id="10" name="Graphic 9" descr="Professor">
            <a:extLst>
              <a:ext uri="{FF2B5EF4-FFF2-40B4-BE49-F238E27FC236}">
                <a16:creationId xmlns:a16="http://schemas.microsoft.com/office/drawing/2014/main" id="{9A9A9B97-7A96-1B47-BC4B-F05AB980EEF9}"/>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1133951" y="3029531"/>
            <a:ext cx="595730" cy="595730"/>
          </a:xfrm>
          <a:prstGeom prst="rect">
            <a:avLst/>
          </a:prstGeom>
        </p:spPr>
      </p:pic>
      <p:pic>
        <p:nvPicPr>
          <p:cNvPr id="7" name="Recorded Sound" descr="Recorded Sound">
            <a:hlinkClick r:id="" action="ppaction://media"/>
            <a:extLst>
              <a:ext uri="{FF2B5EF4-FFF2-40B4-BE49-F238E27FC236}">
                <a16:creationId xmlns:a16="http://schemas.microsoft.com/office/drawing/2014/main" id="{35189611-6F95-054B-90C2-A8C71286795F}"/>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10351645" y="3955960"/>
            <a:ext cx="698635" cy="698635"/>
          </a:xfrm>
          <a:prstGeom prst="rect">
            <a:avLst/>
          </a:prstGeom>
        </p:spPr>
      </p:pic>
      <p:pic>
        <p:nvPicPr>
          <p:cNvPr id="8" name="Recorded Sound" descr="Recorded Sound">
            <a:hlinkClick r:id="" action="ppaction://media"/>
            <a:extLst>
              <a:ext uri="{FF2B5EF4-FFF2-40B4-BE49-F238E27FC236}">
                <a16:creationId xmlns:a16="http://schemas.microsoft.com/office/drawing/2014/main" id="{E19451C5-3430-BC4A-A945-F38E763A9107}"/>
              </a:ext>
            </a:extLst>
          </p:cNvPr>
          <p:cNvPicPr>
            <a:picLocks noChangeAspect="1"/>
          </p:cNvPicPr>
          <p:nvPr>
            <a:audioFile r:link="rId8"/>
            <p:extLst>
              <p:ext uri="{DAA4B4D4-6D71-4841-9C94-3DE7FCFB9230}">
                <p14:media xmlns:p14="http://schemas.microsoft.com/office/powerpoint/2010/main" r:embed="rId7"/>
              </p:ext>
            </p:extLst>
          </p:nvPr>
        </p:nvPicPr>
        <p:blipFill>
          <a:blip r:embed="rId10"/>
          <a:stretch>
            <a:fillRect/>
          </a:stretch>
        </p:blipFill>
        <p:spPr>
          <a:xfrm>
            <a:off x="10351645" y="4697403"/>
            <a:ext cx="698636" cy="698636"/>
          </a:xfrm>
          <a:prstGeom prst="rect">
            <a:avLst/>
          </a:prstGeom>
        </p:spPr>
      </p:pic>
      <p:pic>
        <p:nvPicPr>
          <p:cNvPr id="12" name="Graphic 11" descr="Professor">
            <a:extLst>
              <a:ext uri="{FF2B5EF4-FFF2-40B4-BE49-F238E27FC236}">
                <a16:creationId xmlns:a16="http://schemas.microsoft.com/office/drawing/2014/main" id="{2A84E97E-06A0-4543-B69B-CDCD36F5A34A}"/>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10318348" y="5481854"/>
            <a:ext cx="595730" cy="595730"/>
          </a:xfrm>
          <a:prstGeom prst="rect">
            <a:avLst/>
          </a:prstGeom>
        </p:spPr>
      </p:pic>
    </p:spTree>
    <p:extLst>
      <p:ext uri="{BB962C8B-B14F-4D97-AF65-F5344CB8AC3E}">
        <p14:creationId xmlns:p14="http://schemas.microsoft.com/office/powerpoint/2010/main" val="136540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78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8344"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01076" fill="hold"/>
                                        <p:tgtEl>
                                          <p:spTgt spid="7"/>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8847"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5"/>
                </p:tgtEl>
              </p:cMediaNode>
            </p:audio>
            <p:audio>
              <p:cMediaNode vol="80000">
                <p:cTn id="20" fill="hold" display="0">
                  <p:stCondLst>
                    <p:cond delay="indefinite"/>
                  </p:stCondLst>
                  <p:endCondLst>
                    <p:cond evt="onStopAudio" delay="0">
                      <p:tgtEl>
                        <p:sldTgt/>
                      </p:tgtEl>
                    </p:cond>
                  </p:endCondLst>
                </p:cTn>
                <p:tgtEl>
                  <p:spTgt spid="6"/>
                </p:tgtEl>
              </p:cMediaNode>
            </p:audio>
            <p:audio>
              <p:cMediaNode vol="80000">
                <p:cTn id="21" fill="hold" display="0">
                  <p:stCondLst>
                    <p:cond delay="indefinite"/>
                  </p:stCondLst>
                  <p:endCondLst>
                    <p:cond evt="onStopAudio" delay="0">
                      <p:tgtEl>
                        <p:sldTgt/>
                      </p:tgtEl>
                    </p:cond>
                  </p:endCondLst>
                </p:cTn>
                <p:tgtEl>
                  <p:spTgt spid="7"/>
                </p:tgtEl>
              </p:cMediaNode>
            </p:audio>
            <p:audio>
              <p:cMediaNode vol="80000">
                <p:cTn id="22"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A746BD-97A0-46A0-B3FD-41D72036D549}"/>
              </a:ext>
            </a:extLst>
          </p:cNvPr>
          <p:cNvSpPr>
            <a:spLocks noGrp="1"/>
          </p:cNvSpPr>
          <p:nvPr>
            <p:ph type="title"/>
          </p:nvPr>
        </p:nvSpPr>
        <p:spPr>
          <a:xfrm>
            <a:off x="838200" y="631825"/>
            <a:ext cx="10515600" cy="1325563"/>
          </a:xfrm>
        </p:spPr>
        <p:txBody>
          <a:bodyPr>
            <a:normAutofit/>
          </a:bodyPr>
          <a:lstStyle/>
          <a:p>
            <a:r>
              <a:rPr lang="es-MX" b="1" dirty="0" err="1">
                <a:solidFill>
                  <a:schemeClr val="accent4">
                    <a:lumMod val="60000"/>
                    <a:lumOff val="40000"/>
                  </a:schemeClr>
                </a:solidFill>
              </a:rPr>
              <a:t>About</a:t>
            </a:r>
            <a:r>
              <a:rPr lang="es-MX" b="1" dirty="0">
                <a:solidFill>
                  <a:schemeClr val="accent4">
                    <a:lumMod val="60000"/>
                    <a:lumOff val="40000"/>
                  </a:schemeClr>
                </a:solidFill>
              </a:rPr>
              <a:t> Pellets</a:t>
            </a:r>
            <a:endParaRPr lang="en-US" b="1" dirty="0">
              <a:solidFill>
                <a:schemeClr val="accent4">
                  <a:lumMod val="60000"/>
                  <a:lumOff val="40000"/>
                </a:schemeClr>
              </a:solidFill>
            </a:endParaRP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0BB78C0-27E8-41E4-8A3D-B39FEB46E614}"/>
              </a:ext>
            </a:extLst>
          </p:cNvPr>
          <p:cNvSpPr>
            <a:spLocks noGrp="1"/>
          </p:cNvSpPr>
          <p:nvPr>
            <p:ph idx="1"/>
          </p:nvPr>
        </p:nvSpPr>
        <p:spPr>
          <a:xfrm>
            <a:off x="838200" y="2269173"/>
            <a:ext cx="9240748" cy="3659988"/>
          </a:xfrm>
        </p:spPr>
        <p:txBody>
          <a:bodyPr>
            <a:normAutofit/>
          </a:bodyPr>
          <a:lstStyle/>
          <a:p>
            <a:r>
              <a:rPr lang="en-US" sz="1800" dirty="0">
                <a:solidFill>
                  <a:schemeClr val="bg1"/>
                </a:solidFill>
              </a:rPr>
              <a:t>Can this physical and chemical properties counter the effect of having different size and shape pellets (For example with easier melting) ?-</a:t>
            </a:r>
            <a:r>
              <a:rPr lang="es-419" sz="1800" i="1" dirty="0">
                <a:solidFill>
                  <a:schemeClr val="bg1"/>
                </a:solidFill>
              </a:rPr>
              <a:t>Luis Alejandro Garza Soto</a:t>
            </a:r>
            <a:r>
              <a:rPr lang="en-US" sz="1800" i="1" dirty="0">
                <a:solidFill>
                  <a:srgbClr val="FFFF00"/>
                </a:solidFill>
              </a:rPr>
              <a:t>-</a:t>
            </a:r>
          </a:p>
          <a:p>
            <a:endParaRPr lang="en-US" sz="1800" i="1" dirty="0">
              <a:solidFill>
                <a:srgbClr val="FFFF00"/>
              </a:solidFill>
            </a:endParaRPr>
          </a:p>
          <a:p>
            <a:r>
              <a:rPr lang="en-US" sz="1800" dirty="0">
                <a:solidFill>
                  <a:schemeClr val="bg1"/>
                </a:solidFill>
              </a:rPr>
              <a:t>From previous classes I understand some chemical compounds are obtained by mixing of elements and a subsequent process. In the case of polymers and pellets, can we get information on the chemical structure by looking at the formation of pellets ?-</a:t>
            </a:r>
            <a:r>
              <a:rPr lang="es-419" sz="1800" i="1" dirty="0">
                <a:solidFill>
                  <a:schemeClr val="bg1"/>
                </a:solidFill>
              </a:rPr>
              <a:t>Luis Alejandro Garza Soto</a:t>
            </a:r>
            <a:r>
              <a:rPr lang="en-US" sz="1800" i="1" dirty="0">
                <a:solidFill>
                  <a:schemeClr val="bg1"/>
                </a:solidFill>
              </a:rPr>
              <a:t>-</a:t>
            </a:r>
          </a:p>
          <a:p>
            <a:endParaRPr lang="en-US" sz="1800" i="1" dirty="0">
              <a:solidFill>
                <a:schemeClr val="bg1"/>
              </a:solidFill>
            </a:endParaRPr>
          </a:p>
          <a:p>
            <a:endParaRPr lang="en-US" sz="1700" b="0" dirty="0">
              <a:solidFill>
                <a:schemeClr val="bg1"/>
              </a:solidFill>
              <a:effectLst/>
            </a:endParaRPr>
          </a:p>
        </p:txBody>
      </p:sp>
      <p:sp>
        <p:nvSpPr>
          <p:cNvPr id="4" name="Slide Number Placeholder 3">
            <a:extLst>
              <a:ext uri="{FF2B5EF4-FFF2-40B4-BE49-F238E27FC236}">
                <a16:creationId xmlns:a16="http://schemas.microsoft.com/office/drawing/2014/main" id="{E61C2F0F-AAEE-4F63-9148-C1A62471112B}"/>
              </a:ext>
            </a:extLst>
          </p:cNvPr>
          <p:cNvSpPr>
            <a:spLocks noGrp="1"/>
          </p:cNvSpPr>
          <p:nvPr>
            <p:ph type="sldNum" sz="quarter" idx="12"/>
          </p:nvPr>
        </p:nvSpPr>
        <p:spPr/>
        <p:txBody>
          <a:bodyPr/>
          <a:lstStyle/>
          <a:p>
            <a:fld id="{887FE027-31FB-4A1E-92BA-511346DB0406}" type="slidenum">
              <a:rPr lang="en-US" smtClean="0"/>
              <a:t>7</a:t>
            </a:fld>
            <a:endParaRPr lang="en-US"/>
          </a:p>
        </p:txBody>
      </p:sp>
      <p:sp>
        <p:nvSpPr>
          <p:cNvPr id="5" name="TextBox 4">
            <a:extLst>
              <a:ext uri="{FF2B5EF4-FFF2-40B4-BE49-F238E27FC236}">
                <a16:creationId xmlns:a16="http://schemas.microsoft.com/office/drawing/2014/main" id="{ABD5316B-2959-0946-BDE8-F672CD6953E0}"/>
              </a:ext>
            </a:extLst>
          </p:cNvPr>
          <p:cNvSpPr txBox="1"/>
          <p:nvPr/>
        </p:nvSpPr>
        <p:spPr>
          <a:xfrm>
            <a:off x="10325528" y="2269173"/>
            <a:ext cx="407484" cy="369332"/>
          </a:xfrm>
          <a:prstGeom prst="rect">
            <a:avLst/>
          </a:prstGeom>
          <a:noFill/>
        </p:spPr>
        <p:txBody>
          <a:bodyPr wrap="none" rtlCol="0">
            <a:spAutoFit/>
          </a:bodyPr>
          <a:lstStyle/>
          <a:p>
            <a:r>
              <a:rPr lang="en-MX" dirty="0">
                <a:solidFill>
                  <a:schemeClr val="bg1"/>
                </a:solidFill>
              </a:rPr>
              <a:t>&lt;?</a:t>
            </a:r>
          </a:p>
        </p:txBody>
      </p:sp>
      <p:pic>
        <p:nvPicPr>
          <p:cNvPr id="9" name="Graphic 8" descr="Professor">
            <a:extLst>
              <a:ext uri="{FF2B5EF4-FFF2-40B4-BE49-F238E27FC236}">
                <a16:creationId xmlns:a16="http://schemas.microsoft.com/office/drawing/2014/main" id="{E0117608-CC40-A740-BE2D-52A56079390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996499" y="2687221"/>
            <a:ext cx="595730" cy="595730"/>
          </a:xfrm>
          <a:prstGeom prst="rect">
            <a:avLst/>
          </a:prstGeom>
        </p:spPr>
      </p:pic>
      <p:sp>
        <p:nvSpPr>
          <p:cNvPr id="11" name="TextBox 10">
            <a:extLst>
              <a:ext uri="{FF2B5EF4-FFF2-40B4-BE49-F238E27FC236}">
                <a16:creationId xmlns:a16="http://schemas.microsoft.com/office/drawing/2014/main" id="{C2DE49A9-476C-314B-9337-444F1BCA2608}"/>
              </a:ext>
            </a:extLst>
          </p:cNvPr>
          <p:cNvSpPr txBox="1"/>
          <p:nvPr/>
        </p:nvSpPr>
        <p:spPr>
          <a:xfrm>
            <a:off x="10363466" y="3455196"/>
            <a:ext cx="407484" cy="369332"/>
          </a:xfrm>
          <a:prstGeom prst="rect">
            <a:avLst/>
          </a:prstGeom>
          <a:noFill/>
        </p:spPr>
        <p:txBody>
          <a:bodyPr wrap="none" rtlCol="0">
            <a:spAutoFit/>
          </a:bodyPr>
          <a:lstStyle/>
          <a:p>
            <a:r>
              <a:rPr lang="en-MX" dirty="0">
                <a:solidFill>
                  <a:schemeClr val="bg1"/>
                </a:solidFill>
              </a:rPr>
              <a:t>&lt;?</a:t>
            </a:r>
          </a:p>
        </p:txBody>
      </p:sp>
    </p:spTree>
    <p:extLst>
      <p:ext uri="{BB962C8B-B14F-4D97-AF65-F5344CB8AC3E}">
        <p14:creationId xmlns:p14="http://schemas.microsoft.com/office/powerpoint/2010/main" val="360165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41C413-4B8F-4112-99A9-262AF934D49D}"/>
              </a:ext>
            </a:extLst>
          </p:cNvPr>
          <p:cNvSpPr>
            <a:spLocks noGrp="1"/>
          </p:cNvSpPr>
          <p:nvPr>
            <p:ph type="title"/>
          </p:nvPr>
        </p:nvSpPr>
        <p:spPr>
          <a:xfrm>
            <a:off x="838200" y="631825"/>
            <a:ext cx="10515600" cy="1325563"/>
          </a:xfrm>
        </p:spPr>
        <p:txBody>
          <a:bodyPr>
            <a:normAutofit/>
          </a:bodyPr>
          <a:lstStyle/>
          <a:p>
            <a:r>
              <a:rPr lang="en-US" b="1" dirty="0">
                <a:solidFill>
                  <a:schemeClr val="bg1"/>
                </a:solidFill>
              </a:rPr>
              <a:t>Targeting molecular weight</a:t>
            </a:r>
            <a:endParaRPr lang="en-US" dirty="0">
              <a:solidFill>
                <a:schemeClr val="bg1"/>
              </a:solidFill>
            </a:endParaRPr>
          </a:p>
        </p:txBody>
      </p:sp>
      <p:cxnSp>
        <p:nvCxnSpPr>
          <p:cNvPr id="10"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6A4349D-E7CA-4C0E-9932-C1A606088F9D}"/>
              </a:ext>
            </a:extLst>
          </p:cNvPr>
          <p:cNvSpPr>
            <a:spLocks noGrp="1"/>
          </p:cNvSpPr>
          <p:nvPr>
            <p:ph idx="1"/>
          </p:nvPr>
        </p:nvSpPr>
        <p:spPr>
          <a:xfrm>
            <a:off x="838200" y="2269173"/>
            <a:ext cx="9986319" cy="3659988"/>
          </a:xfrm>
        </p:spPr>
        <p:txBody>
          <a:bodyPr>
            <a:normAutofit/>
          </a:bodyPr>
          <a:lstStyle/>
          <a:p>
            <a:r>
              <a:rPr lang="en-US" sz="2400" dirty="0">
                <a:solidFill>
                  <a:schemeClr val="bg1"/>
                </a:solidFill>
              </a:rPr>
              <a:t>How the distribution of molecules affects its density? How the molecular weight distribution affects the rheological properties of the polymer?-</a:t>
            </a:r>
            <a:r>
              <a:rPr lang="es-419" sz="2400" i="1" dirty="0">
                <a:solidFill>
                  <a:schemeClr val="bg1"/>
                </a:solidFill>
              </a:rPr>
              <a:t>Julio Alberto Cao Romero Gallegos</a:t>
            </a:r>
            <a:r>
              <a:rPr lang="en-US" sz="2400" i="1" dirty="0">
                <a:solidFill>
                  <a:schemeClr val="bg1"/>
                </a:solidFill>
              </a:rPr>
              <a:t>-</a:t>
            </a:r>
          </a:p>
          <a:p>
            <a:r>
              <a:rPr lang="en-US" sz="2400" dirty="0">
                <a:solidFill>
                  <a:schemeClr val="bg1"/>
                </a:solidFill>
              </a:rPr>
              <a:t>When it is mentioned that polymers could have molecular weights (MW) in range from 10,000 to 100,000,000... does it mean that MW depends on the size of a particular polymer?-</a:t>
            </a:r>
            <a:r>
              <a:rPr lang="es-419" sz="2400" i="1" dirty="0">
                <a:solidFill>
                  <a:schemeClr val="bg1"/>
                </a:solidFill>
              </a:rPr>
              <a:t>Juan Jesús Rocha Cuervo</a:t>
            </a:r>
            <a:r>
              <a:rPr lang="en-US" sz="2400" i="1" dirty="0">
                <a:solidFill>
                  <a:schemeClr val="bg1"/>
                </a:solidFill>
              </a:rPr>
              <a:t>-</a:t>
            </a:r>
            <a:endParaRPr lang="en-US" sz="2400" i="1" dirty="0">
              <a:solidFill>
                <a:srgbClr val="FFFF00"/>
              </a:solidFill>
            </a:endParaRPr>
          </a:p>
          <a:p>
            <a:r>
              <a:rPr lang="en-US" sz="2400" dirty="0">
                <a:solidFill>
                  <a:schemeClr val="bg1"/>
                </a:solidFill>
              </a:rPr>
              <a:t>How we can characterize the molecular weight of the polymer? How we can stop the polymerization to have a specific molecular weight polymer? </a:t>
            </a:r>
            <a:r>
              <a:rPr lang="es-419" sz="2400" i="1" dirty="0">
                <a:solidFill>
                  <a:schemeClr val="bg1"/>
                </a:solidFill>
              </a:rPr>
              <a:t>José Iván Avilés Castrillo</a:t>
            </a:r>
            <a:endParaRPr lang="en-US" sz="2400" i="1" dirty="0">
              <a:solidFill>
                <a:schemeClr val="bg1"/>
              </a:solidFill>
            </a:endParaRPr>
          </a:p>
          <a:p>
            <a:endParaRPr lang="en-US" sz="2400" i="1" dirty="0">
              <a:solidFill>
                <a:srgbClr val="FFFF00"/>
              </a:solidFill>
            </a:endParaRPr>
          </a:p>
          <a:p>
            <a:endParaRPr lang="en-US" sz="2400" i="1" dirty="0">
              <a:solidFill>
                <a:schemeClr val="bg1"/>
              </a:solidFill>
            </a:endParaRPr>
          </a:p>
        </p:txBody>
      </p:sp>
      <p:sp>
        <p:nvSpPr>
          <p:cNvPr id="4" name="Slide Number Placeholder 3">
            <a:extLst>
              <a:ext uri="{FF2B5EF4-FFF2-40B4-BE49-F238E27FC236}">
                <a16:creationId xmlns:a16="http://schemas.microsoft.com/office/drawing/2014/main" id="{0DD9FCE0-A753-4576-B8AE-627283092DDF}"/>
              </a:ext>
            </a:extLst>
          </p:cNvPr>
          <p:cNvSpPr>
            <a:spLocks noGrp="1"/>
          </p:cNvSpPr>
          <p:nvPr>
            <p:ph type="sldNum" sz="quarter" idx="12"/>
          </p:nvPr>
        </p:nvSpPr>
        <p:spPr/>
        <p:txBody>
          <a:bodyPr/>
          <a:lstStyle/>
          <a:p>
            <a:fld id="{887FE027-31FB-4A1E-92BA-511346DB0406}" type="slidenum">
              <a:rPr lang="en-US" smtClean="0"/>
              <a:t>8</a:t>
            </a:fld>
            <a:endParaRPr lang="en-US"/>
          </a:p>
        </p:txBody>
      </p:sp>
      <p:pic>
        <p:nvPicPr>
          <p:cNvPr id="7" name="Graphic 6" descr="Professor">
            <a:extLst>
              <a:ext uri="{FF2B5EF4-FFF2-40B4-BE49-F238E27FC236}">
                <a16:creationId xmlns:a16="http://schemas.microsoft.com/office/drawing/2014/main" id="{A60396A9-EC63-F149-A63D-66938C70D85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996499" y="2415372"/>
            <a:ext cx="595730" cy="595730"/>
          </a:xfrm>
          <a:prstGeom prst="rect">
            <a:avLst/>
          </a:prstGeom>
        </p:spPr>
      </p:pic>
      <p:pic>
        <p:nvPicPr>
          <p:cNvPr id="5" name="Recorded Sound" descr="Recorded Sound">
            <a:hlinkClick r:id="" action="ppaction://media"/>
            <a:extLst>
              <a:ext uri="{FF2B5EF4-FFF2-40B4-BE49-F238E27FC236}">
                <a16:creationId xmlns:a16="http://schemas.microsoft.com/office/drawing/2014/main" id="{0674B8FB-0726-4148-8DEB-003C0AF48BC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24519" y="3336808"/>
            <a:ext cx="812800" cy="812800"/>
          </a:xfrm>
          <a:prstGeom prst="rect">
            <a:avLst/>
          </a:prstGeom>
        </p:spPr>
      </p:pic>
      <p:pic>
        <p:nvPicPr>
          <p:cNvPr id="9" name="Graphic 8" descr="Professor">
            <a:extLst>
              <a:ext uri="{FF2B5EF4-FFF2-40B4-BE49-F238E27FC236}">
                <a16:creationId xmlns:a16="http://schemas.microsoft.com/office/drawing/2014/main" id="{3A3BF5E6-7D3B-1E4D-8F13-58FE982F321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933054" y="4616290"/>
            <a:ext cx="595730" cy="595730"/>
          </a:xfrm>
          <a:prstGeom prst="rect">
            <a:avLst/>
          </a:prstGeom>
        </p:spPr>
      </p:pic>
    </p:spTree>
    <p:extLst>
      <p:ext uri="{BB962C8B-B14F-4D97-AF65-F5344CB8AC3E}">
        <p14:creationId xmlns:p14="http://schemas.microsoft.com/office/powerpoint/2010/main" val="858507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66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F98ED85F-DCEE-4B50-802E-71A6E3E12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41C413-4B8F-4112-99A9-262AF934D49D}"/>
              </a:ext>
            </a:extLst>
          </p:cNvPr>
          <p:cNvSpPr>
            <a:spLocks noGrp="1"/>
          </p:cNvSpPr>
          <p:nvPr>
            <p:ph type="title"/>
          </p:nvPr>
        </p:nvSpPr>
        <p:spPr>
          <a:xfrm>
            <a:off x="838200" y="631825"/>
            <a:ext cx="10515600" cy="1325563"/>
          </a:xfrm>
        </p:spPr>
        <p:txBody>
          <a:bodyPr>
            <a:normAutofit/>
          </a:bodyPr>
          <a:lstStyle/>
          <a:p>
            <a:r>
              <a:rPr lang="es-MX" sz="4000" b="1" dirty="0">
                <a:solidFill>
                  <a:srgbClr val="00B0F0"/>
                </a:solidFill>
              </a:rPr>
              <a:t>P</a:t>
            </a:r>
            <a:r>
              <a:rPr lang="en-US" sz="4000" b="1" dirty="0" err="1">
                <a:solidFill>
                  <a:srgbClr val="00B0F0"/>
                </a:solidFill>
              </a:rPr>
              <a:t>olymer</a:t>
            </a:r>
            <a:r>
              <a:rPr lang="en-US" sz="4000" b="1" dirty="0">
                <a:solidFill>
                  <a:srgbClr val="00B0F0"/>
                </a:solidFill>
              </a:rPr>
              <a:t> behavior as function of temperature</a:t>
            </a:r>
          </a:p>
        </p:txBody>
      </p:sp>
      <p:cxnSp>
        <p:nvCxnSpPr>
          <p:cNvPr id="6" name="Straight Connector 9">
            <a:extLst>
              <a:ext uri="{FF2B5EF4-FFF2-40B4-BE49-F238E27FC236}">
                <a16:creationId xmlns:a16="http://schemas.microsoft.com/office/drawing/2014/main" id="{E8E35B83-1EC3-4F87-9D54-D863463351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7636" y="1957388"/>
            <a:ext cx="10396728"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6A4349D-E7CA-4C0E-9932-C1A606088F9D}"/>
              </a:ext>
            </a:extLst>
          </p:cNvPr>
          <p:cNvSpPr>
            <a:spLocks noGrp="1"/>
          </p:cNvSpPr>
          <p:nvPr>
            <p:ph idx="1"/>
          </p:nvPr>
        </p:nvSpPr>
        <p:spPr>
          <a:xfrm>
            <a:off x="838200" y="2269173"/>
            <a:ext cx="9825681" cy="3659988"/>
          </a:xfrm>
        </p:spPr>
        <p:txBody>
          <a:bodyPr>
            <a:normAutofit/>
          </a:bodyPr>
          <a:lstStyle/>
          <a:p>
            <a:r>
              <a:rPr lang="en-US" sz="2400" dirty="0">
                <a:solidFill>
                  <a:schemeClr val="bg1"/>
                </a:solidFill>
              </a:rPr>
              <a:t>Why heat deflection temperature is used in datasheets of polymers </a:t>
            </a:r>
            <a:r>
              <a:rPr lang="en-US" sz="2400" dirty="0" err="1">
                <a:solidFill>
                  <a:schemeClr val="bg1"/>
                </a:solidFill>
              </a:rPr>
              <a:t>insead</a:t>
            </a:r>
            <a:r>
              <a:rPr lang="en-US" sz="2400" dirty="0">
                <a:solidFill>
                  <a:schemeClr val="bg1"/>
                </a:solidFill>
              </a:rPr>
              <a:t> of the melting temperature or glass transition temperature?- Can we do some numerical </a:t>
            </a:r>
            <a:r>
              <a:rPr lang="en-US" sz="2400" dirty="0" err="1">
                <a:solidFill>
                  <a:schemeClr val="bg1"/>
                </a:solidFill>
              </a:rPr>
              <a:t>excercises</a:t>
            </a:r>
            <a:r>
              <a:rPr lang="en-US" sz="2400" dirty="0">
                <a:solidFill>
                  <a:schemeClr val="bg1"/>
                </a:solidFill>
              </a:rPr>
              <a:t> in class as examples?-</a:t>
            </a:r>
            <a:r>
              <a:rPr lang="es-419" sz="2400" i="1" dirty="0">
                <a:solidFill>
                  <a:schemeClr val="bg1"/>
                </a:solidFill>
              </a:rPr>
              <a:t>Marco Salazar Meza</a:t>
            </a:r>
            <a:r>
              <a:rPr lang="en-US" sz="2400" i="1" dirty="0">
                <a:solidFill>
                  <a:schemeClr val="bg1"/>
                </a:solidFill>
              </a:rPr>
              <a:t>-</a:t>
            </a:r>
          </a:p>
          <a:p>
            <a:r>
              <a:rPr lang="en-US" sz="2400" dirty="0">
                <a:solidFill>
                  <a:schemeClr val="bg1"/>
                </a:solidFill>
              </a:rPr>
              <a:t>Does the polymerization technique define the thermal behavior or Crystallinity of the polymers?</a:t>
            </a:r>
            <a:r>
              <a:rPr lang="en-US" sz="2400" i="1" dirty="0">
                <a:solidFill>
                  <a:schemeClr val="bg1"/>
                </a:solidFill>
              </a:rPr>
              <a:t>-Neda </a:t>
            </a:r>
            <a:r>
              <a:rPr lang="en-US" sz="2400" i="1" dirty="0" err="1">
                <a:solidFill>
                  <a:schemeClr val="bg1"/>
                </a:solidFill>
              </a:rPr>
              <a:t>Karami</a:t>
            </a:r>
            <a:r>
              <a:rPr lang="en-US" sz="2400" i="1" dirty="0">
                <a:solidFill>
                  <a:schemeClr val="bg1"/>
                </a:solidFill>
              </a:rPr>
              <a:t>-</a:t>
            </a:r>
          </a:p>
          <a:p>
            <a:r>
              <a:rPr lang="en-US" sz="2400" dirty="0">
                <a:solidFill>
                  <a:schemeClr val="bg1"/>
                </a:solidFill>
              </a:rPr>
              <a:t>Why amorphous materials doesn't have a melting point?-</a:t>
            </a:r>
            <a:r>
              <a:rPr lang="es-419" sz="2400" i="1" dirty="0">
                <a:solidFill>
                  <a:schemeClr val="bg1"/>
                </a:solidFill>
              </a:rPr>
              <a:t>Julio Alberto Cao Romero Gallegos</a:t>
            </a:r>
            <a:endParaRPr lang="en-US" sz="2400" i="1" dirty="0">
              <a:solidFill>
                <a:schemeClr val="bg1"/>
              </a:solidFill>
            </a:endParaRPr>
          </a:p>
          <a:p>
            <a:endParaRPr lang="en-US" sz="2400" i="1" dirty="0">
              <a:solidFill>
                <a:srgbClr val="FFFF00"/>
              </a:solidFill>
            </a:endParaRPr>
          </a:p>
          <a:p>
            <a:endParaRPr lang="en-US" sz="2400" i="1" dirty="0">
              <a:solidFill>
                <a:schemeClr val="bg1"/>
              </a:solidFill>
            </a:endParaRPr>
          </a:p>
        </p:txBody>
      </p:sp>
      <p:sp>
        <p:nvSpPr>
          <p:cNvPr id="4" name="Slide Number Placeholder 3">
            <a:extLst>
              <a:ext uri="{FF2B5EF4-FFF2-40B4-BE49-F238E27FC236}">
                <a16:creationId xmlns:a16="http://schemas.microsoft.com/office/drawing/2014/main" id="{EFEAFB16-FB12-4853-A57E-6F7E8E25B891}"/>
              </a:ext>
            </a:extLst>
          </p:cNvPr>
          <p:cNvSpPr>
            <a:spLocks noGrp="1"/>
          </p:cNvSpPr>
          <p:nvPr>
            <p:ph type="sldNum" sz="quarter" idx="12"/>
          </p:nvPr>
        </p:nvSpPr>
        <p:spPr/>
        <p:txBody>
          <a:bodyPr/>
          <a:lstStyle/>
          <a:p>
            <a:fld id="{887FE027-31FB-4A1E-92BA-511346DB0406}" type="slidenum">
              <a:rPr lang="en-US" smtClean="0"/>
              <a:t>9</a:t>
            </a:fld>
            <a:endParaRPr lang="en-US"/>
          </a:p>
        </p:txBody>
      </p:sp>
      <p:pic>
        <p:nvPicPr>
          <p:cNvPr id="7" name="Graphic 6" descr="Professor">
            <a:extLst>
              <a:ext uri="{FF2B5EF4-FFF2-40B4-BE49-F238E27FC236}">
                <a16:creationId xmlns:a16="http://schemas.microsoft.com/office/drawing/2014/main" id="{15CD8899-065A-A84D-8F0F-B21A7C2711F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22807" y="2392164"/>
            <a:ext cx="595730" cy="595730"/>
          </a:xfrm>
          <a:prstGeom prst="rect">
            <a:avLst/>
          </a:prstGeom>
        </p:spPr>
      </p:pic>
      <p:pic>
        <p:nvPicPr>
          <p:cNvPr id="8" name="Graphic 7" descr="Professor">
            <a:extLst>
              <a:ext uri="{FF2B5EF4-FFF2-40B4-BE49-F238E27FC236}">
                <a16:creationId xmlns:a16="http://schemas.microsoft.com/office/drawing/2014/main" id="{242BE151-0E43-9B47-BE43-213AE8E9FFB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22360" y="3118378"/>
            <a:ext cx="595730" cy="595730"/>
          </a:xfrm>
          <a:prstGeom prst="rect">
            <a:avLst/>
          </a:prstGeom>
        </p:spPr>
      </p:pic>
      <p:pic>
        <p:nvPicPr>
          <p:cNvPr id="9" name="Graphic 8" descr="Professor">
            <a:extLst>
              <a:ext uri="{FF2B5EF4-FFF2-40B4-BE49-F238E27FC236}">
                <a16:creationId xmlns:a16="http://schemas.microsoft.com/office/drawing/2014/main" id="{C285C89C-9BB5-6740-AB82-A5737829815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882652" y="3821384"/>
            <a:ext cx="595730" cy="595730"/>
          </a:xfrm>
          <a:prstGeom prst="rect">
            <a:avLst/>
          </a:prstGeom>
        </p:spPr>
      </p:pic>
      <p:sp>
        <p:nvSpPr>
          <p:cNvPr id="10" name="TextBox 9">
            <a:extLst>
              <a:ext uri="{FF2B5EF4-FFF2-40B4-BE49-F238E27FC236}">
                <a16:creationId xmlns:a16="http://schemas.microsoft.com/office/drawing/2014/main" id="{31286EAE-0627-E14B-9B0E-880001F5EC63}"/>
              </a:ext>
            </a:extLst>
          </p:cNvPr>
          <p:cNvSpPr txBox="1"/>
          <p:nvPr/>
        </p:nvSpPr>
        <p:spPr>
          <a:xfrm>
            <a:off x="11447282" y="3990758"/>
            <a:ext cx="290464" cy="369332"/>
          </a:xfrm>
          <a:prstGeom prst="rect">
            <a:avLst/>
          </a:prstGeom>
          <a:noFill/>
        </p:spPr>
        <p:txBody>
          <a:bodyPr wrap="none" rtlCol="0">
            <a:spAutoFit/>
          </a:bodyPr>
          <a:lstStyle/>
          <a:p>
            <a:r>
              <a:rPr lang="en-MX" dirty="0">
                <a:solidFill>
                  <a:srgbClr val="FFFF00"/>
                </a:solidFill>
              </a:rPr>
              <a:t>F</a:t>
            </a:r>
          </a:p>
        </p:txBody>
      </p:sp>
      <p:sp>
        <p:nvSpPr>
          <p:cNvPr id="12" name="TextBox 11">
            <a:extLst>
              <a:ext uri="{FF2B5EF4-FFF2-40B4-BE49-F238E27FC236}">
                <a16:creationId xmlns:a16="http://schemas.microsoft.com/office/drawing/2014/main" id="{33FECB69-8E38-7747-8C5F-20D41ACB57DC}"/>
              </a:ext>
            </a:extLst>
          </p:cNvPr>
          <p:cNvSpPr txBox="1"/>
          <p:nvPr/>
        </p:nvSpPr>
        <p:spPr>
          <a:xfrm>
            <a:off x="11473686" y="3304660"/>
            <a:ext cx="290464" cy="369332"/>
          </a:xfrm>
          <a:prstGeom prst="rect">
            <a:avLst/>
          </a:prstGeom>
          <a:noFill/>
        </p:spPr>
        <p:txBody>
          <a:bodyPr wrap="none" rtlCol="0">
            <a:spAutoFit/>
          </a:bodyPr>
          <a:lstStyle/>
          <a:p>
            <a:r>
              <a:rPr lang="en-MX" dirty="0">
                <a:solidFill>
                  <a:srgbClr val="FFFF00"/>
                </a:solidFill>
              </a:rPr>
              <a:t>F</a:t>
            </a:r>
          </a:p>
        </p:txBody>
      </p:sp>
      <p:sp>
        <p:nvSpPr>
          <p:cNvPr id="13" name="TextBox 12">
            <a:extLst>
              <a:ext uri="{FF2B5EF4-FFF2-40B4-BE49-F238E27FC236}">
                <a16:creationId xmlns:a16="http://schemas.microsoft.com/office/drawing/2014/main" id="{B2988349-C0C2-6E4B-B9B2-4FA6738AA59C}"/>
              </a:ext>
            </a:extLst>
          </p:cNvPr>
          <p:cNvSpPr txBox="1"/>
          <p:nvPr/>
        </p:nvSpPr>
        <p:spPr>
          <a:xfrm>
            <a:off x="11447282" y="2618562"/>
            <a:ext cx="290464" cy="369332"/>
          </a:xfrm>
          <a:prstGeom prst="rect">
            <a:avLst/>
          </a:prstGeom>
          <a:noFill/>
        </p:spPr>
        <p:txBody>
          <a:bodyPr wrap="none" rtlCol="0">
            <a:spAutoFit/>
          </a:bodyPr>
          <a:lstStyle/>
          <a:p>
            <a:r>
              <a:rPr lang="en-MX" dirty="0">
                <a:solidFill>
                  <a:srgbClr val="FFFF00"/>
                </a:solidFill>
              </a:rPr>
              <a:t>F</a:t>
            </a:r>
          </a:p>
        </p:txBody>
      </p:sp>
    </p:spTree>
    <p:extLst>
      <p:ext uri="{BB962C8B-B14F-4D97-AF65-F5344CB8AC3E}">
        <p14:creationId xmlns:p14="http://schemas.microsoft.com/office/powerpoint/2010/main" val="9735865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BFE6588D79C3A44A7D062AB1549B9FE" ma:contentTypeVersion="8" ma:contentTypeDescription="Create a new document." ma:contentTypeScope="" ma:versionID="464faae30c7b41b8a9224dc43f9aa2b1">
  <xsd:schema xmlns:xsd="http://www.w3.org/2001/XMLSchema" xmlns:xs="http://www.w3.org/2001/XMLSchema" xmlns:p="http://schemas.microsoft.com/office/2006/metadata/properties" xmlns:ns3="d2ab1cf8-9ff1-4ab1-8a89-e2922336edcb" targetNamespace="http://schemas.microsoft.com/office/2006/metadata/properties" ma:root="true" ma:fieldsID="4971b29c56597cb2ecab1ea7874e7ecc" ns3:_="">
    <xsd:import namespace="d2ab1cf8-9ff1-4ab1-8a89-e2922336edcb"/>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2ab1cf8-9ff1-4ab1-8a89-e2922336edc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C3365F7-AB11-4F7A-B226-67CF3F7ECC7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2ab1cf8-9ff1-4ab1-8a89-e2922336edc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6B1A659-82AC-4B1D-831A-4C48E6A634C7}">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A412FEE4-3238-49DF-89B4-3D5760ECF8D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48</TotalTime>
  <Words>1075</Words>
  <Application>Microsoft Macintosh PowerPoint</Application>
  <PresentationFormat>Widescreen</PresentationFormat>
  <Paragraphs>66</Paragraphs>
  <Slides>10</Slides>
  <Notes>0</Notes>
  <HiddenSlides>0</HiddenSlides>
  <MMClips>17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Q&amp;A 02.07.2020</vt:lpstr>
      <vt:lpstr>Categories</vt:lpstr>
      <vt:lpstr>Polymers: Chemical nature</vt:lpstr>
      <vt:lpstr>Polymers: Chemical nature</vt:lpstr>
      <vt:lpstr>Polymer synthesis </vt:lpstr>
      <vt:lpstr>Polymer synthesis</vt:lpstr>
      <vt:lpstr>About Pellets</vt:lpstr>
      <vt:lpstr>Targeting molecular weight</vt:lpstr>
      <vt:lpstr>Polymer behavior as function of temperature</vt:lpstr>
      <vt:lpstr>Others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Q&amp;A 02.07.2020</dc:title>
  <dc:creator>Domingo Ricardo Flores Hernández</dc:creator>
  <cp:lastModifiedBy>Jaime Bonilla Ríos</cp:lastModifiedBy>
  <cp:revision>6</cp:revision>
  <dcterms:created xsi:type="dcterms:W3CDTF">2020-07-02T18:09:27Z</dcterms:created>
  <dcterms:modified xsi:type="dcterms:W3CDTF">2020-07-02T20:12:26Z</dcterms:modified>
</cp:coreProperties>
</file>